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71"/>
  </p:notesMasterIdLst>
  <p:sldIdLst>
    <p:sldId id="270" r:id="rId2"/>
    <p:sldId id="276" r:id="rId3"/>
    <p:sldId id="358" r:id="rId4"/>
    <p:sldId id="293" r:id="rId5"/>
    <p:sldId id="339" r:id="rId6"/>
    <p:sldId id="296" r:id="rId7"/>
    <p:sldId id="338" r:id="rId8"/>
    <p:sldId id="297" r:id="rId9"/>
    <p:sldId id="314" r:id="rId10"/>
    <p:sldId id="312" r:id="rId11"/>
    <p:sldId id="313" r:id="rId12"/>
    <p:sldId id="315" r:id="rId13"/>
    <p:sldId id="367" r:id="rId14"/>
    <p:sldId id="366" r:id="rId15"/>
    <p:sldId id="344" r:id="rId16"/>
    <p:sldId id="307" r:id="rId17"/>
    <p:sldId id="302" r:id="rId18"/>
    <p:sldId id="325" r:id="rId19"/>
    <p:sldId id="303" r:id="rId20"/>
    <p:sldId id="304" r:id="rId21"/>
    <p:sldId id="305" r:id="rId22"/>
    <p:sldId id="306" r:id="rId23"/>
    <p:sldId id="355" r:id="rId24"/>
    <p:sldId id="308" r:id="rId25"/>
    <p:sldId id="311" r:id="rId26"/>
    <p:sldId id="301" r:id="rId27"/>
    <p:sldId id="341" r:id="rId28"/>
    <p:sldId id="342" r:id="rId29"/>
    <p:sldId id="343" r:id="rId30"/>
    <p:sldId id="345" r:id="rId31"/>
    <p:sldId id="346" r:id="rId32"/>
    <p:sldId id="347" r:id="rId33"/>
    <p:sldId id="348" r:id="rId34"/>
    <p:sldId id="317" r:id="rId35"/>
    <p:sldId id="321" r:id="rId36"/>
    <p:sldId id="357" r:id="rId37"/>
    <p:sldId id="349" r:id="rId38"/>
    <p:sldId id="318" r:id="rId39"/>
    <p:sldId id="350" r:id="rId40"/>
    <p:sldId id="351" r:id="rId41"/>
    <p:sldId id="352" r:id="rId42"/>
    <p:sldId id="359" r:id="rId43"/>
    <p:sldId id="327" r:id="rId44"/>
    <p:sldId id="319" r:id="rId45"/>
    <p:sldId id="320" r:id="rId46"/>
    <p:sldId id="322" r:id="rId47"/>
    <p:sldId id="324" r:id="rId48"/>
    <p:sldId id="295" r:id="rId49"/>
    <p:sldId id="332" r:id="rId50"/>
    <p:sldId id="364" r:id="rId51"/>
    <p:sldId id="363" r:id="rId52"/>
    <p:sldId id="362" r:id="rId53"/>
    <p:sldId id="287" r:id="rId54"/>
    <p:sldId id="360" r:id="rId55"/>
    <p:sldId id="333" r:id="rId56"/>
    <p:sldId id="353" r:id="rId57"/>
    <p:sldId id="361" r:id="rId58"/>
    <p:sldId id="334" r:id="rId59"/>
    <p:sldId id="335" r:id="rId60"/>
    <p:sldId id="336" r:id="rId61"/>
    <p:sldId id="337" r:id="rId62"/>
    <p:sldId id="330" r:id="rId63"/>
    <p:sldId id="365" r:id="rId64"/>
    <p:sldId id="285" r:id="rId65"/>
    <p:sldId id="286" r:id="rId66"/>
    <p:sldId id="331" r:id="rId67"/>
    <p:sldId id="354" r:id="rId68"/>
    <p:sldId id="273" r:id="rId69"/>
    <p:sldId id="356" r:id="rId7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Grimshaw" initials="asg" lastIdx="4" clrIdx="0"/>
  <p:cmAuthor id="1" name="victor" initials="v" lastIdx="2" clrIdx="1"/>
  <p:cmAuthor id="2" name="Patricia Kovatch" initials="PK"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46" autoAdjust="0"/>
  </p:normalViewPr>
  <p:slideViewPr>
    <p:cSldViewPr>
      <p:cViewPr varScale="1">
        <p:scale>
          <a:sx n="65" d="100"/>
          <a:sy n="65" d="100"/>
        </p:scale>
        <p:origin x="-15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6AD5488-117A-41E7-98D4-CD494A4688D5}" type="datetimeFigureOut">
              <a:rPr lang="en-US" smtClean="0"/>
              <a:pPr/>
              <a:t>5/30/2012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03AAF4-CA06-4023-AF3D-ABE172E37F7A}" type="slidenum">
              <a:rPr lang="en-US" smtClean="0"/>
              <a:pPr/>
              <a:t>‹#›</a:t>
            </a:fld>
            <a:endParaRPr lang="en-US"/>
          </a:p>
        </p:txBody>
      </p:sp>
    </p:spTree>
    <p:extLst>
      <p:ext uri="{BB962C8B-B14F-4D97-AF65-F5344CB8AC3E}">
        <p14:creationId xmlns:p14="http://schemas.microsoft.com/office/powerpoint/2010/main" val="233107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Providing capabilities</a:t>
            </a:r>
            <a:r>
              <a:rPr lang="en-US" baseline="0" dirty="0" smtClean="0"/>
              <a:t> and services beyond flops </a:t>
            </a:r>
          </a:p>
          <a:p>
            <a:endParaRPr lang="en-US" baseline="0" dirty="0" smtClean="0"/>
          </a:p>
          <a:p>
            <a:r>
              <a:rPr lang="en-US" baseline="0" dirty="0" smtClean="0"/>
              <a:t>We provide the integrated environment allowing for the coherent use of the various resources and services supported by NSF.</a:t>
            </a:r>
            <a:endParaRPr lang="en-US" dirty="0"/>
          </a:p>
        </p:txBody>
      </p:sp>
      <p:sp>
        <p:nvSpPr>
          <p:cNvPr id="4" name="Slide Number Placeholder 3"/>
          <p:cNvSpPr>
            <a:spLocks noGrp="1"/>
          </p:cNvSpPr>
          <p:nvPr>
            <p:ph type="sldNum" sz="quarter" idx="10"/>
          </p:nvPr>
        </p:nvSpPr>
        <p:spPr>
          <a:xfrm>
            <a:off x="4143375" y="9120189"/>
            <a:ext cx="3170238" cy="479425"/>
          </a:xfrm>
          <a:prstGeom prst="rect">
            <a:avLst/>
          </a:prstGeom>
        </p:spPr>
        <p:txBody>
          <a:bodyPr lIns="91432" tIns="45716" rIns="91432" bIns="45716"/>
          <a:lstStyle/>
          <a:p>
            <a:fld id="{4E3CC798-F099-42A6-8879-0DF1BEAAC610}"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Integrating services for TEOS, AUSS, CMS, and TIS</a:t>
            </a:r>
            <a:endParaRPr lang="en-US" dirty="0"/>
          </a:p>
        </p:txBody>
      </p:sp>
      <p:sp>
        <p:nvSpPr>
          <p:cNvPr id="4" name="Slide Number Placeholder 3"/>
          <p:cNvSpPr>
            <a:spLocks noGrp="1"/>
          </p:cNvSpPr>
          <p:nvPr>
            <p:ph type="sldNum" sz="quarter" idx="10"/>
          </p:nvPr>
        </p:nvSpPr>
        <p:spPr>
          <a:xfrm>
            <a:off x="4143375" y="9120189"/>
            <a:ext cx="3170238" cy="479425"/>
          </a:xfrm>
          <a:prstGeom prst="rect">
            <a:avLst/>
          </a:prstGeom>
        </p:spPr>
        <p:txBody>
          <a:bodyPr lIns="91432" tIns="45716" rIns="91432" bIns="45716"/>
          <a:lstStyle/>
          <a:p>
            <a:fld id="{54C63CE8-A9E0-4997-B88B-59E3A56E944E}"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Integrating services for TEOS, AUSS, CMS, and TIS</a:t>
            </a:r>
            <a:endParaRPr lang="en-US" dirty="0"/>
          </a:p>
        </p:txBody>
      </p:sp>
      <p:sp>
        <p:nvSpPr>
          <p:cNvPr id="4" name="Slide Number Placeholder 3"/>
          <p:cNvSpPr>
            <a:spLocks noGrp="1"/>
          </p:cNvSpPr>
          <p:nvPr>
            <p:ph type="sldNum" sz="quarter" idx="10"/>
          </p:nvPr>
        </p:nvSpPr>
        <p:spPr>
          <a:xfrm>
            <a:off x="4143375" y="9120189"/>
            <a:ext cx="3170238" cy="479425"/>
          </a:xfrm>
          <a:prstGeom prst="rect">
            <a:avLst/>
          </a:prstGeom>
        </p:spPr>
        <p:txBody>
          <a:bodyPr lIns="91432" tIns="45716" rIns="91432" bIns="45716"/>
          <a:lstStyle/>
          <a:p>
            <a:fld id="{54C63CE8-A9E0-4997-B88B-59E3A56E944E}"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85372" indent="-302066" eaLnBrk="0" hangingPunct="0">
              <a:defRPr>
                <a:solidFill>
                  <a:schemeClr val="tx1"/>
                </a:solidFill>
                <a:latin typeface="Arial" pitchFamily="34" charset="0"/>
                <a:ea typeface="ＭＳ Ｐゴシック" pitchFamily="34" charset="-128"/>
              </a:defRPr>
            </a:lvl2pPr>
            <a:lvl3pPr marL="1208265" indent="-241653" eaLnBrk="0" hangingPunct="0">
              <a:defRPr>
                <a:solidFill>
                  <a:schemeClr val="tx1"/>
                </a:solidFill>
                <a:latin typeface="Arial" pitchFamily="34" charset="0"/>
                <a:ea typeface="ＭＳ Ｐゴシック" pitchFamily="34" charset="-128"/>
              </a:defRPr>
            </a:lvl3pPr>
            <a:lvl4pPr marL="1691571" indent="-241653" eaLnBrk="0" hangingPunct="0">
              <a:defRPr>
                <a:solidFill>
                  <a:schemeClr val="tx1"/>
                </a:solidFill>
                <a:latin typeface="Arial" pitchFamily="34" charset="0"/>
                <a:ea typeface="ＭＳ Ｐゴシック" pitchFamily="34" charset="-128"/>
              </a:defRPr>
            </a:lvl4pPr>
            <a:lvl5pPr marL="2174878" indent="-241653" eaLnBrk="0" hangingPunct="0">
              <a:defRPr>
                <a:solidFill>
                  <a:schemeClr val="tx1"/>
                </a:solidFill>
                <a:latin typeface="Arial" pitchFamily="34" charset="0"/>
                <a:ea typeface="ＭＳ Ｐゴシック" pitchFamily="34" charset="-128"/>
              </a:defRPr>
            </a:lvl5pPr>
            <a:lvl6pPr marL="2658184"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3B7D024-C7A0-4DFC-8E3E-F15CC02B9168}" type="slidenum">
              <a:rPr lang="en-US" smtClean="0">
                <a:latin typeface="Calibri" pitchFamily="34" charset="0"/>
              </a:rPr>
              <a:pPr eaLnBrk="1" hangingPunct="1"/>
              <a:t>10</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85372" indent="-302066" eaLnBrk="0" hangingPunct="0">
              <a:defRPr>
                <a:solidFill>
                  <a:schemeClr val="tx1"/>
                </a:solidFill>
                <a:latin typeface="Arial" pitchFamily="34" charset="0"/>
                <a:ea typeface="ＭＳ Ｐゴシック" pitchFamily="34" charset="-128"/>
              </a:defRPr>
            </a:lvl2pPr>
            <a:lvl3pPr marL="1208265" indent="-241653" eaLnBrk="0" hangingPunct="0">
              <a:defRPr>
                <a:solidFill>
                  <a:schemeClr val="tx1"/>
                </a:solidFill>
                <a:latin typeface="Arial" pitchFamily="34" charset="0"/>
                <a:ea typeface="ＭＳ Ｐゴシック" pitchFamily="34" charset="-128"/>
              </a:defRPr>
            </a:lvl3pPr>
            <a:lvl4pPr marL="1691571" indent="-241653" eaLnBrk="0" hangingPunct="0">
              <a:defRPr>
                <a:solidFill>
                  <a:schemeClr val="tx1"/>
                </a:solidFill>
                <a:latin typeface="Arial" pitchFamily="34" charset="0"/>
                <a:ea typeface="ＭＳ Ｐゴシック" pitchFamily="34" charset="-128"/>
              </a:defRPr>
            </a:lvl4pPr>
            <a:lvl5pPr marL="2174878" indent="-241653" eaLnBrk="0" hangingPunct="0">
              <a:defRPr>
                <a:solidFill>
                  <a:schemeClr val="tx1"/>
                </a:solidFill>
                <a:latin typeface="Arial" pitchFamily="34" charset="0"/>
                <a:ea typeface="ＭＳ Ｐゴシック" pitchFamily="34" charset="-128"/>
              </a:defRPr>
            </a:lvl5pPr>
            <a:lvl6pPr marL="2658184"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8BB3E98-770B-4CF4-947A-A3160C48B9A7}" type="slidenum">
              <a:rPr lang="en-US" smtClean="0">
                <a:latin typeface="Calibri" pitchFamily="34" charset="0"/>
              </a:rPr>
              <a:pPr eaLnBrk="1" hangingPunct="1"/>
              <a:t>11</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Integrating services for TEOS, AUSS, CMS, and TIS</a:t>
            </a:r>
            <a:endParaRPr lang="en-US" dirty="0"/>
          </a:p>
        </p:txBody>
      </p:sp>
      <p:sp>
        <p:nvSpPr>
          <p:cNvPr id="4" name="Slide Number Placeholder 3"/>
          <p:cNvSpPr>
            <a:spLocks noGrp="1"/>
          </p:cNvSpPr>
          <p:nvPr>
            <p:ph type="sldNum" sz="quarter" idx="10"/>
          </p:nvPr>
        </p:nvSpPr>
        <p:spPr>
          <a:xfrm>
            <a:off x="4143375" y="9120189"/>
            <a:ext cx="3170238" cy="479425"/>
          </a:xfrm>
          <a:prstGeom prst="rect">
            <a:avLst/>
          </a:prstGeom>
        </p:spPr>
        <p:txBody>
          <a:bodyPr lIns="91432" tIns="45716" rIns="91432" bIns="45716"/>
          <a:lstStyle/>
          <a:p>
            <a:fld id="{54C63CE8-A9E0-4997-B88B-59E3A56E944E}"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69133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4D8B4691-055D-6149-9552-BD44B244A77F}" type="slidenum">
              <a:rPr lang="en-US" smtClean="0"/>
              <a:t>55</a:t>
            </a:fld>
            <a:endParaRPr lang="en-US"/>
          </a:p>
        </p:txBody>
      </p:sp>
    </p:spTree>
    <p:extLst>
      <p:ext uri="{BB962C8B-B14F-4D97-AF65-F5344CB8AC3E}">
        <p14:creationId xmlns:p14="http://schemas.microsoft.com/office/powerpoint/2010/main" val="1185593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xsede-ppt-titl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09600" y="2663380"/>
            <a:ext cx="7848600" cy="918020"/>
          </a:xfrm>
        </p:spPr>
        <p:txBody>
          <a:bodyPr>
            <a:normAutofit/>
          </a:bodyPr>
          <a:lstStyle>
            <a:lvl1pPr algn="l">
              <a:defRPr sz="3200" b="1" i="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657600"/>
            <a:ext cx="7848600" cy="505586"/>
          </a:xfrm>
        </p:spPr>
        <p:txBody>
          <a:bodyPr>
            <a:normAutofit/>
          </a:bodyPr>
          <a:lstStyle>
            <a:lvl1pPr marL="0" indent="0" algn="l">
              <a:buNone/>
              <a:defRPr sz="2700" b="1" i="0">
                <a:solidFill>
                  <a:schemeClr val="accent1">
                    <a:lumMod val="40000"/>
                    <a:lumOff val="6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800600"/>
          </a:xfrm>
        </p:spPr>
        <p:txBody>
          <a:bodyPr>
            <a:normAutofit/>
          </a:bodyPr>
          <a:lstStyle>
            <a:lvl2pPr>
              <a:defRPr>
                <a:solidFill>
                  <a:srgbClr val="7C81AD"/>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7200" y="6356350"/>
            <a:ext cx="1219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457200" y="6356350"/>
            <a:ext cx="10668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423703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0"/>
            <a:ext cx="4041775"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6562"/>
            <a:ext cx="4041775" cy="423703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a:xfrm>
            <a:off x="457200" y="6356350"/>
            <a:ext cx="17526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457200" y="6356350"/>
            <a:ext cx="1600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457200" y="6356350"/>
            <a:ext cx="1600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457200" y="6356350"/>
            <a:ext cx="14478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6" descr="nsf-white-576x576.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6700" y="6248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99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xsede-ppt-page.jpg"/>
          <p:cNvPicPr>
            <a:picLocks noChangeAspect="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8" name="Text Placeholder 2"/>
          <p:cNvSpPr>
            <a:spLocks noGrp="1"/>
          </p:cNvSpPr>
          <p:nvPr>
            <p:ph type="body" idx="1"/>
          </p:nvPr>
        </p:nvSpPr>
        <p:spPr bwMode="auto">
          <a:xfrm>
            <a:off x="457200" y="12192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cs typeface="Arial"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xStyles>
    <p:titleStyle>
      <a:lvl1pPr algn="l" defTabSz="457200" rtl="0" eaLnBrk="1" fontAlgn="base" hangingPunct="1">
        <a:spcBef>
          <a:spcPct val="0"/>
        </a:spcBef>
        <a:spcAft>
          <a:spcPct val="0"/>
        </a:spcAft>
        <a:defRPr sz="3200" b="1" kern="1200">
          <a:solidFill>
            <a:srgbClr val="376092"/>
          </a:solidFill>
          <a:latin typeface="Arial"/>
          <a:ea typeface="ＭＳ Ｐゴシック" pitchFamily="-65" charset="-128"/>
          <a:cs typeface="Arial"/>
        </a:defRPr>
      </a:lvl1pPr>
      <a:lvl2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2pPr>
      <a:lvl3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3pPr>
      <a:lvl4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4pPr>
      <a:lvl5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5pPr>
      <a:lvl6pPr marL="4572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6pPr>
      <a:lvl7pPr marL="9144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7pPr>
      <a:lvl8pPr marL="13716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8pPr>
      <a:lvl9pPr marL="18288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25406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25406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25406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25406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25406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hyperlink" Target="https://www.xsede.org/web/xup/resource-monito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xsede.org/web/xup/resource-monitor"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xsede.org/web/xup/resource-monit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xsede.org/web/summerschool1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mailto:campusbridging@xsede.or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657600"/>
            <a:ext cx="8534400" cy="2061020"/>
          </a:xfrm>
        </p:spPr>
        <p:txBody>
          <a:bodyPr>
            <a:normAutofit fontScale="90000"/>
          </a:bodyPr>
          <a:lstStyle/>
          <a:p>
            <a:r>
              <a:rPr lang="en-US" sz="3600" dirty="0"/>
              <a:t>UNICORE in XSEDE: </a:t>
            </a:r>
            <a:r>
              <a:rPr lang="en-US" dirty="0" smtClean="0"/>
              <a:t/>
            </a:r>
            <a:br>
              <a:rPr lang="en-US" dirty="0" smtClean="0"/>
            </a:br>
            <a:r>
              <a:rPr lang="en-US" dirty="0" smtClean="0"/>
              <a:t>The </a:t>
            </a:r>
            <a:r>
              <a:rPr lang="en-US" dirty="0"/>
              <a:t>Journey Down the Road Less Traveled </a:t>
            </a:r>
            <a:r>
              <a:rPr lang="en-US" dirty="0" smtClean="0"/>
              <a:t>By</a:t>
            </a:r>
            <a:br>
              <a:rPr lang="en-US" dirty="0" smtClean="0"/>
            </a:br>
            <a:r>
              <a:rPr lang="en-US" dirty="0" smtClean="0"/>
              <a:t/>
            </a:r>
            <a:br>
              <a:rPr lang="en-US" dirty="0" smtClean="0"/>
            </a:br>
            <a:r>
              <a:rPr lang="en-US" dirty="0" smtClean="0"/>
              <a:t>										    UNICORE Summit</a:t>
            </a:r>
            <a:br>
              <a:rPr lang="en-US" dirty="0" smtClean="0"/>
            </a:br>
            <a:r>
              <a:rPr lang="en-US" dirty="0"/>
              <a:t>	</a:t>
            </a:r>
            <a:r>
              <a:rPr lang="en-US" dirty="0" smtClean="0"/>
              <a:t>													</a:t>
            </a:r>
            <a:r>
              <a:rPr lang="en-US" sz="2400" dirty="0" smtClean="0"/>
              <a:t>30 May 2012</a:t>
            </a:r>
            <a:endParaRPr lang="en-US" dirty="0"/>
          </a:p>
        </p:txBody>
      </p:sp>
    </p:spTree>
    <p:extLst>
      <p:ext uri="{BB962C8B-B14F-4D97-AF65-F5344CB8AC3E}">
        <p14:creationId xmlns:p14="http://schemas.microsoft.com/office/powerpoint/2010/main" val="1701883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simp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1049338"/>
            <a:ext cx="3944938"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3192463" y="163513"/>
            <a:ext cx="3352800" cy="715962"/>
          </a:xfrm>
        </p:spPr>
        <p:txBody>
          <a:bodyPr/>
          <a:lstStyle/>
          <a:p>
            <a:r>
              <a:rPr lang="en-US" dirty="0" smtClean="0">
                <a:latin typeface="Arial" pitchFamily="34" charset="0"/>
                <a:ea typeface="ＭＳ Ｐゴシック" pitchFamily="34" charset="-128"/>
                <a:cs typeface="Arial" pitchFamily="34" charset="0"/>
              </a:rPr>
              <a:t>Simple Enough</a:t>
            </a: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B1BB428-844D-4ADF-9DED-7F68765A45FA}" type="slidenum">
              <a:rPr lang="en-US" smtClean="0">
                <a:solidFill>
                  <a:schemeClr val="bg1"/>
                </a:solidFill>
              </a:rPr>
              <a:pPr eaLnBrk="1" hangingPunct="1"/>
              <a:t>10</a:t>
            </a:fld>
            <a:endParaRPr lang="en-US" smtClean="0">
              <a:solidFill>
                <a:schemeClr val="bg1"/>
              </a:solidFill>
            </a:endParaRPr>
          </a:p>
        </p:txBody>
      </p:sp>
    </p:spTree>
    <p:extLst>
      <p:ext uri="{BB962C8B-B14F-4D97-AF65-F5344CB8AC3E}">
        <p14:creationId xmlns:p14="http://schemas.microsoft.com/office/powerpoint/2010/main" val="1864801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smtClean="0">
                <a:latin typeface="Arial" pitchFamily="34" charset="0"/>
                <a:ea typeface="ＭＳ Ｐゴシック" pitchFamily="34" charset="-128"/>
                <a:cs typeface="Arial" pitchFamily="34" charset="0"/>
              </a:rPr>
              <a:t>OOPS</a:t>
            </a:r>
          </a:p>
        </p:txBody>
      </p:sp>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41B0786-2E9B-483B-8370-7A584B4A8EF4}" type="slidenum">
              <a:rPr lang="en-US" smtClean="0">
                <a:solidFill>
                  <a:schemeClr val="bg1"/>
                </a:solidFill>
              </a:rPr>
              <a:pPr eaLnBrk="1" hangingPunct="1"/>
              <a:t>11</a:t>
            </a:fld>
            <a:endParaRPr lang="en-US" smtClean="0">
              <a:solidFill>
                <a:schemeClr val="bg1"/>
              </a:solidFill>
            </a:endParaRPr>
          </a:p>
        </p:txBody>
      </p:sp>
      <p:pic>
        <p:nvPicPr>
          <p:cNvPr id="16388" name="Content Placeholder 4" descr="complicated.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63813" y="1000125"/>
            <a:ext cx="4059237" cy="4456113"/>
          </a:xfrm>
          <a:noFill/>
        </p:spPr>
      </p:pic>
    </p:spTree>
    <p:extLst>
      <p:ext uri="{BB962C8B-B14F-4D97-AF65-F5344CB8AC3E}">
        <p14:creationId xmlns:p14="http://schemas.microsoft.com/office/powerpoint/2010/main" val="545471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Heroic Effort Not Required, hopefully…</a:t>
            </a:r>
            <a:endParaRPr lang="en-US" dirty="0"/>
          </a:p>
        </p:txBody>
      </p:sp>
      <p:sp>
        <p:nvSpPr>
          <p:cNvPr id="3" name="Content Placeholder 2"/>
          <p:cNvSpPr>
            <a:spLocks noGrp="1"/>
          </p:cNvSpPr>
          <p:nvPr>
            <p:ph idx="1"/>
          </p:nvPr>
        </p:nvSpPr>
        <p:spPr>
          <a:xfrm>
            <a:off x="304800" y="1371600"/>
            <a:ext cx="8534400" cy="4572000"/>
          </a:xfrm>
        </p:spPr>
        <p:txBody>
          <a:bodyPr>
            <a:normAutofit/>
          </a:bodyPr>
          <a:lstStyle/>
          <a:p>
            <a:pPr lvl="1"/>
            <a:r>
              <a:rPr lang="en-US" dirty="0" smtClean="0"/>
              <a:t>“Must be this tall to ride this ride”</a:t>
            </a:r>
          </a:p>
        </p:txBody>
      </p:sp>
      <p:sp>
        <p:nvSpPr>
          <p:cNvPr id="5" name="Slide Number Placeholder 5"/>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12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67463"/>
            <a:ext cx="7501492" cy="3976137"/>
          </a:xfrm>
          <a:prstGeom prst="rect">
            <a:avLst/>
          </a:prstGeom>
        </p:spPr>
      </p:pic>
    </p:spTree>
    <p:extLst>
      <p:ext uri="{BB962C8B-B14F-4D97-AF65-F5344CB8AC3E}">
        <p14:creationId xmlns:p14="http://schemas.microsoft.com/office/powerpoint/2010/main" val="3794721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at 8 months into project</a:t>
            </a:r>
            <a:endParaRPr lang="en-US" dirty="0"/>
          </a:p>
        </p:txBody>
      </p:sp>
      <p:sp>
        <p:nvSpPr>
          <p:cNvPr id="3" name="Content Placeholder 2"/>
          <p:cNvSpPr>
            <a:spLocks noGrp="1"/>
          </p:cNvSpPr>
          <p:nvPr>
            <p:ph idx="1"/>
          </p:nvPr>
        </p:nvSpPr>
        <p:spPr/>
        <p:txBody>
          <a:bodyPr>
            <a:normAutofit/>
          </a:bodyPr>
          <a:lstStyle/>
          <a:p>
            <a:r>
              <a:rPr lang="en-US" dirty="0" smtClean="0"/>
              <a:t>XSEDE is organized…</a:t>
            </a:r>
            <a:endParaRPr lang="en-US" dirty="0" smtClean="0"/>
          </a:p>
        </p:txBody>
      </p:sp>
      <p:sp>
        <p:nvSpPr>
          <p:cNvPr id="4" name="Slide Number Placeholder 3"/>
          <p:cNvSpPr>
            <a:spLocks noGrp="1"/>
          </p:cNvSpPr>
          <p:nvPr>
            <p:ph type="sldNum" sz="quarter" idx="10"/>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502499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towns\Documents\XSEDE\Documents\XSEDE_Org-v7.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201025" cy="602561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38200" y="152400"/>
            <a:ext cx="8229600" cy="715962"/>
          </a:xfrm>
        </p:spPr>
        <p:txBody>
          <a:bodyPr/>
          <a:lstStyle/>
          <a:p>
            <a:pPr algn="r"/>
            <a:r>
              <a:rPr lang="en-US" dirty="0" smtClean="0"/>
              <a:t>XSEDE Org Chart</a:t>
            </a:r>
            <a:endParaRPr lang="en-US" dirty="0"/>
          </a:p>
        </p:txBody>
      </p:sp>
      <p:sp>
        <p:nvSpPr>
          <p:cNvPr id="4608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charset="0"/>
                <a:ea typeface="ＭＳ Ｐゴシック" charset="0"/>
                <a:cs typeface="ＭＳ Ｐゴシック" charset="0"/>
              </a:defRPr>
            </a:lvl1pPr>
            <a:lvl2pPr marL="742950" indent="-285750" eaLnBrk="0" hangingPunct="0">
              <a:defRPr sz="1200">
                <a:solidFill>
                  <a:schemeClr val="tx1"/>
                </a:solidFill>
                <a:latin typeface="Times" charset="0"/>
                <a:ea typeface="ＭＳ Ｐゴシック" charset="0"/>
              </a:defRPr>
            </a:lvl2pPr>
            <a:lvl3pPr marL="1143000" indent="-228600" eaLnBrk="0" hangingPunct="0">
              <a:defRPr sz="1200">
                <a:solidFill>
                  <a:schemeClr val="tx1"/>
                </a:solidFill>
                <a:latin typeface="Times" charset="0"/>
                <a:ea typeface="ＭＳ Ｐゴシック" charset="0"/>
              </a:defRPr>
            </a:lvl3pPr>
            <a:lvl4pPr marL="1600200" indent="-228600" eaLnBrk="0" hangingPunct="0">
              <a:defRPr sz="1200">
                <a:solidFill>
                  <a:schemeClr val="tx1"/>
                </a:solidFill>
                <a:latin typeface="Times" charset="0"/>
                <a:ea typeface="ＭＳ Ｐゴシック" charset="0"/>
              </a:defRPr>
            </a:lvl4pPr>
            <a:lvl5pPr marL="2057400" indent="-228600" eaLnBrk="0" hangingPunct="0">
              <a:defRPr sz="1200">
                <a:solidFill>
                  <a:schemeClr val="tx1"/>
                </a:solidFill>
                <a:latin typeface="Times" charset="0"/>
                <a:ea typeface="ＭＳ Ｐゴシック" charset="0"/>
              </a:defRPr>
            </a:lvl5pPr>
            <a:lvl6pPr marL="2514600" indent="-228600" eaLnBrk="0" fontAlgn="base" hangingPunct="0">
              <a:spcBef>
                <a:spcPct val="0"/>
              </a:spcBef>
              <a:spcAft>
                <a:spcPct val="0"/>
              </a:spcAft>
              <a:defRPr sz="1200">
                <a:solidFill>
                  <a:schemeClr val="tx1"/>
                </a:solidFill>
                <a:latin typeface="Times" charset="0"/>
                <a:ea typeface="ＭＳ Ｐゴシック" charset="0"/>
              </a:defRPr>
            </a:lvl6pPr>
            <a:lvl7pPr marL="2971800" indent="-228600" eaLnBrk="0" fontAlgn="base" hangingPunct="0">
              <a:spcBef>
                <a:spcPct val="0"/>
              </a:spcBef>
              <a:spcAft>
                <a:spcPct val="0"/>
              </a:spcAft>
              <a:defRPr sz="1200">
                <a:solidFill>
                  <a:schemeClr val="tx1"/>
                </a:solidFill>
                <a:latin typeface="Times" charset="0"/>
                <a:ea typeface="ＭＳ Ｐゴシック" charset="0"/>
              </a:defRPr>
            </a:lvl7pPr>
            <a:lvl8pPr marL="3429000" indent="-228600" eaLnBrk="0" fontAlgn="base" hangingPunct="0">
              <a:spcBef>
                <a:spcPct val="0"/>
              </a:spcBef>
              <a:spcAft>
                <a:spcPct val="0"/>
              </a:spcAft>
              <a:defRPr sz="1200">
                <a:solidFill>
                  <a:schemeClr val="tx1"/>
                </a:solidFill>
                <a:latin typeface="Times" charset="0"/>
                <a:ea typeface="ＭＳ Ｐゴシック" charset="0"/>
              </a:defRPr>
            </a:lvl8pPr>
            <a:lvl9pPr marL="3886200" indent="-228600" eaLnBrk="0" fontAlgn="base" hangingPunct="0">
              <a:spcBef>
                <a:spcPct val="0"/>
              </a:spcBef>
              <a:spcAft>
                <a:spcPct val="0"/>
              </a:spcAft>
              <a:defRPr sz="1200">
                <a:solidFill>
                  <a:schemeClr val="tx1"/>
                </a:solidFill>
                <a:latin typeface="Times" charset="0"/>
                <a:ea typeface="ＭＳ Ｐゴシック" charset="0"/>
              </a:defRPr>
            </a:lvl9pPr>
          </a:lstStyle>
          <a:p>
            <a:pPr eaLnBrk="1" hangingPunct="1"/>
            <a:fld id="{1A957816-4A5C-3940-A73B-0231BA396F93}" type="slidenum">
              <a:rPr lang="en-US">
                <a:solidFill>
                  <a:srgbClr val="FFFFFF"/>
                </a:solidFill>
                <a:cs typeface="Arial" charset="0"/>
              </a:rPr>
              <a:pPr eaLnBrk="1" hangingPunct="1"/>
              <a:t>14</a:t>
            </a:fld>
            <a:endParaRPr lang="en-US">
              <a:solidFill>
                <a:srgbClr val="FFFFFF"/>
              </a:solidFill>
              <a:cs typeface="Arial" charset="0"/>
            </a:endParaRPr>
          </a:p>
        </p:txBody>
      </p:sp>
    </p:spTree>
    <p:extLst>
      <p:ext uri="{BB962C8B-B14F-4D97-AF65-F5344CB8AC3E}">
        <p14:creationId xmlns:p14="http://schemas.microsoft.com/office/powerpoint/2010/main" val="3527628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at 8 months into project</a:t>
            </a:r>
            <a:endParaRPr lang="en-US" dirty="0"/>
          </a:p>
        </p:txBody>
      </p:sp>
      <p:sp>
        <p:nvSpPr>
          <p:cNvPr id="3" name="Content Placeholder 2"/>
          <p:cNvSpPr>
            <a:spLocks noGrp="1"/>
          </p:cNvSpPr>
          <p:nvPr>
            <p:ph idx="1"/>
          </p:nvPr>
        </p:nvSpPr>
        <p:spPr/>
        <p:txBody>
          <a:bodyPr>
            <a:normAutofit/>
          </a:bodyPr>
          <a:lstStyle/>
          <a:p>
            <a:r>
              <a:rPr lang="en-US" dirty="0" smtClean="0"/>
              <a:t>Software and Services of </a:t>
            </a:r>
            <a:r>
              <a:rPr lang="en-US" dirty="0" err="1" smtClean="0"/>
              <a:t>TeraGrid</a:t>
            </a:r>
            <a:r>
              <a:rPr lang="en-US" dirty="0" smtClean="0"/>
              <a:t> transitioned </a:t>
            </a:r>
          </a:p>
          <a:p>
            <a:r>
              <a:rPr lang="en-US" dirty="0"/>
              <a:t>Created Set of Baseline documents defined </a:t>
            </a:r>
          </a:p>
          <a:p>
            <a:pPr lvl="1"/>
            <a:r>
              <a:rPr lang="en-US" sz="2400" dirty="0"/>
              <a:t>https://www.xsede.org/web/guest/project-documents</a:t>
            </a:r>
          </a:p>
          <a:p>
            <a:pPr lvl="1"/>
            <a:r>
              <a:rPr lang="en-US" dirty="0"/>
              <a:t>Service Provider definition documents</a:t>
            </a:r>
          </a:p>
          <a:p>
            <a:pPr lvl="1"/>
            <a:r>
              <a:rPr lang="en-US" dirty="0"/>
              <a:t>Architecture documents</a:t>
            </a:r>
          </a:p>
          <a:p>
            <a:pPr lvl="1"/>
            <a:r>
              <a:rPr lang="en-US" dirty="0"/>
              <a:t>Software Engineering Requirements</a:t>
            </a:r>
          </a:p>
          <a:p>
            <a:pPr lvl="1"/>
            <a:r>
              <a:rPr lang="en-US" dirty="0"/>
              <a:t>Software and Services Baseline</a:t>
            </a:r>
          </a:p>
          <a:p>
            <a:pPr lvl="1"/>
            <a:r>
              <a:rPr lang="en-US" dirty="0"/>
              <a:t>Technical Security Baseline</a:t>
            </a:r>
          </a:p>
          <a:p>
            <a:r>
              <a:rPr lang="en-US" dirty="0" smtClean="0"/>
              <a:t>Software Going through Engineering Process</a:t>
            </a:r>
          </a:p>
        </p:txBody>
      </p:sp>
      <p:sp>
        <p:nvSpPr>
          <p:cNvPr id="4" name="Slide Number Placeholder 3"/>
          <p:cNvSpPr>
            <a:spLocks noGrp="1"/>
          </p:cNvSpPr>
          <p:nvPr>
            <p:ph type="sldNum" sz="quarter" idx="10"/>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627263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715962"/>
          </a:xfrm>
        </p:spPr>
        <p:txBody>
          <a:bodyPr/>
          <a:lstStyle/>
          <a:p>
            <a:pPr algn="ctr"/>
            <a:r>
              <a:rPr lang="en-US" dirty="0" smtClean="0"/>
              <a:t>XSEDE Partners</a:t>
            </a:r>
            <a:endParaRPr lang="en-US" dirty="0"/>
          </a:p>
        </p:txBody>
      </p:sp>
    </p:spTree>
    <p:extLst>
      <p:ext uri="{BB962C8B-B14F-4D97-AF65-F5344CB8AC3E}">
        <p14:creationId xmlns:p14="http://schemas.microsoft.com/office/powerpoint/2010/main" val="261710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Partnership</a:t>
            </a:r>
            <a:endParaRPr lang="en-US" dirty="0"/>
          </a:p>
        </p:txBody>
      </p:sp>
      <p:sp>
        <p:nvSpPr>
          <p:cNvPr id="3" name="Content Placeholder 2"/>
          <p:cNvSpPr>
            <a:spLocks noGrp="1"/>
          </p:cNvSpPr>
          <p:nvPr>
            <p:ph idx="1"/>
          </p:nvPr>
        </p:nvSpPr>
        <p:spPr/>
        <p:txBody>
          <a:bodyPr/>
          <a:lstStyle/>
          <a:p>
            <a:r>
              <a:rPr lang="en-US" dirty="0" smtClean="0">
                <a:latin typeface="Calibri" pitchFamily="34" charset="0"/>
              </a:rPr>
              <a:t>XSEDE </a:t>
            </a:r>
            <a:r>
              <a:rPr lang="en-US" dirty="0">
                <a:latin typeface="Calibri" pitchFamily="34" charset="0"/>
              </a:rPr>
              <a:t>is led by the University of Illinois</a:t>
            </a:r>
            <a:r>
              <a:rPr lang="en-US" altLang="en-US" dirty="0">
                <a:latin typeface="Calibri" pitchFamily="34" charset="0"/>
              </a:rPr>
              <a:t>’</a:t>
            </a:r>
            <a:r>
              <a:rPr lang="en-US" dirty="0">
                <a:latin typeface="Calibri" pitchFamily="34" charset="0"/>
              </a:rPr>
              <a:t> National Center for Supercomputing </a:t>
            </a:r>
            <a:r>
              <a:rPr lang="en-US" dirty="0" smtClean="0">
                <a:latin typeface="Calibri" pitchFamily="34" charset="0"/>
              </a:rPr>
              <a:t>Applications</a:t>
            </a:r>
            <a:endParaRPr lang="en-US" dirty="0">
              <a:latin typeface="Calibri" pitchFamily="34" charset="0"/>
            </a:endParaRPr>
          </a:p>
          <a:p>
            <a:r>
              <a:rPr lang="en-US" dirty="0">
                <a:latin typeface="Calibri" pitchFamily="34" charset="0"/>
              </a:rPr>
              <a:t>The partnership includes the following institutions and organizations . . </a:t>
            </a:r>
            <a:r>
              <a:rPr lang="en-US" dirty="0" smtClean="0">
                <a:latin typeface="Calibri" pitchFamily="34" charset="0"/>
              </a:rPr>
              <a:t>.</a:t>
            </a:r>
            <a:endParaRPr lang="en-US" dirty="0">
              <a:latin typeface="Calibri" pitchFamily="34" charset="0"/>
            </a:endParaRPr>
          </a:p>
        </p:txBody>
      </p:sp>
    </p:spTree>
    <p:extLst>
      <p:ext uri="{BB962C8B-B14F-4D97-AF65-F5344CB8AC3E}">
        <p14:creationId xmlns:p14="http://schemas.microsoft.com/office/powerpoint/2010/main" val="2821591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xsede_map_rg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1775"/>
            <a:ext cx="9372600" cy="724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julich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930598"/>
            <a:ext cx="990600" cy="382940"/>
          </a:xfrm>
          <a:prstGeom prst="rect">
            <a:avLst/>
          </a:prstGeom>
          <a:solidFill>
            <a:schemeClr val="bg1"/>
          </a:solidFill>
          <a:ln>
            <a:noFill/>
          </a:ln>
        </p:spPr>
      </p:pic>
      <p:pic>
        <p:nvPicPr>
          <p:cNvPr id="4" name="Picture 1" descr="prace_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7950" y="3550324"/>
            <a:ext cx="892650" cy="713556"/>
          </a:xfrm>
          <a:prstGeom prst="rect">
            <a:avLst/>
          </a:prstGeom>
          <a:solidFill>
            <a:schemeClr val="bg1"/>
          </a:solidFill>
          <a:ln>
            <a:noFill/>
          </a:ln>
        </p:spPr>
      </p:pic>
      <p:pic>
        <p:nvPicPr>
          <p:cNvPr id="5" name="Picture 1" descr="osg_log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122068"/>
            <a:ext cx="990535" cy="564914"/>
          </a:xfrm>
          <a:prstGeom prst="rect">
            <a:avLst/>
          </a:prstGeom>
          <a:solidFill>
            <a:schemeClr val="bg1"/>
          </a:solidFill>
          <a:ln>
            <a:noFill/>
          </a:ln>
        </p:spPr>
      </p:pic>
    </p:spTree>
    <p:extLst>
      <p:ext uri="{BB962C8B-B14F-4D97-AF65-F5344CB8AC3E}">
        <p14:creationId xmlns:p14="http://schemas.microsoft.com/office/powerpoint/2010/main" val="2992849380"/>
      </p:ext>
    </p:extLst>
  </p:cSld>
  <p:clrMapOvr>
    <a:masterClrMapping/>
  </p:clrMapOvr>
  <p:transition spd="slow" advClick="0" advTm="5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Partners</a:t>
            </a:r>
            <a:endParaRPr lang="en-US" dirty="0"/>
          </a:p>
        </p:txBody>
      </p:sp>
      <p:sp>
        <p:nvSpPr>
          <p:cNvPr id="3" name="Content Placeholder 2"/>
          <p:cNvSpPr>
            <a:spLocks noGrp="1"/>
          </p:cNvSpPr>
          <p:nvPr>
            <p:ph idx="1"/>
          </p:nvPr>
        </p:nvSpPr>
        <p:spPr/>
        <p:txBody>
          <a:bodyPr>
            <a:normAutofit/>
          </a:bodyPr>
          <a:lstStyle/>
          <a:p>
            <a:r>
              <a:rPr lang="en-US" sz="2400" dirty="0">
                <a:latin typeface="Arial" pitchFamily="34" charset="0"/>
                <a:ea typeface="ＭＳ Ｐゴシック" pitchFamily="34" charset="-128"/>
                <a:cs typeface="Arial" pitchFamily="34" charset="0"/>
              </a:rPr>
              <a:t>Center for Advanced Computing</a:t>
            </a:r>
            <a:br>
              <a:rPr lang="en-US" sz="2400" dirty="0">
                <a:latin typeface="Arial" pitchFamily="34" charset="0"/>
                <a:ea typeface="ＭＳ Ｐゴシック" pitchFamily="34" charset="-128"/>
                <a:cs typeface="Arial" pitchFamily="34" charset="0"/>
              </a:rPr>
            </a:br>
            <a:r>
              <a:rPr lang="en-US" sz="2400" dirty="0">
                <a:latin typeface="Arial" pitchFamily="34" charset="0"/>
                <a:ea typeface="ＭＳ Ｐゴシック" pitchFamily="34" charset="-128"/>
                <a:cs typeface="Arial" pitchFamily="34" charset="0"/>
              </a:rPr>
              <a:t>Cornell </a:t>
            </a:r>
            <a:r>
              <a:rPr lang="en-US" sz="2400" dirty="0" smtClean="0">
                <a:latin typeface="Arial" pitchFamily="34" charset="0"/>
                <a:ea typeface="ＭＳ Ｐゴシック" pitchFamily="34" charset="-128"/>
                <a:cs typeface="Arial" pitchFamily="34" charset="0"/>
              </a:rPr>
              <a:t>University</a:t>
            </a:r>
          </a:p>
          <a:p>
            <a:r>
              <a:rPr lang="en-US" sz="2400" dirty="0">
                <a:latin typeface="Arial" pitchFamily="34" charset="0"/>
                <a:ea typeface="ＭＳ Ｐゴシック" pitchFamily="34" charset="-128"/>
                <a:cs typeface="Arial" pitchFamily="34" charset="0"/>
              </a:rPr>
              <a:t>Indiana </a:t>
            </a:r>
            <a:r>
              <a:rPr lang="en-US" sz="2400" dirty="0" smtClean="0">
                <a:latin typeface="Arial" pitchFamily="34" charset="0"/>
                <a:ea typeface="ＭＳ Ｐゴシック" pitchFamily="34" charset="-128"/>
                <a:cs typeface="Arial" pitchFamily="34" charset="0"/>
              </a:rPr>
              <a:t>University</a:t>
            </a:r>
          </a:p>
          <a:p>
            <a:r>
              <a:rPr lang="en-US" sz="2400" b="1" dirty="0" err="1">
                <a:solidFill>
                  <a:srgbClr val="FF0000"/>
                </a:solidFill>
                <a:latin typeface="Arial" pitchFamily="34" charset="0"/>
                <a:ea typeface="ＭＳ Ｐゴシック" pitchFamily="34" charset="-128"/>
                <a:cs typeface="Arial" pitchFamily="34" charset="0"/>
              </a:rPr>
              <a:t>Jülich</a:t>
            </a:r>
            <a:r>
              <a:rPr lang="en-US" sz="2400" b="1" dirty="0">
                <a:solidFill>
                  <a:srgbClr val="FF0000"/>
                </a:solidFill>
                <a:latin typeface="Arial" pitchFamily="34" charset="0"/>
                <a:ea typeface="ＭＳ Ｐゴシック" pitchFamily="34" charset="-128"/>
                <a:cs typeface="Arial" pitchFamily="34" charset="0"/>
              </a:rPr>
              <a:t> Supercomputing </a:t>
            </a:r>
            <a:r>
              <a:rPr lang="en-US" sz="2400" b="1" dirty="0" smtClean="0">
                <a:solidFill>
                  <a:srgbClr val="FF0000"/>
                </a:solidFill>
                <a:latin typeface="Arial" pitchFamily="34" charset="0"/>
                <a:ea typeface="ＭＳ Ｐゴシック" pitchFamily="34" charset="-128"/>
                <a:cs typeface="Arial" pitchFamily="34" charset="0"/>
              </a:rPr>
              <a:t>Centre</a:t>
            </a:r>
          </a:p>
          <a:p>
            <a:r>
              <a:rPr lang="en-US" sz="2400" dirty="0">
                <a:latin typeface="Arial" pitchFamily="34" charset="0"/>
                <a:ea typeface="ＭＳ Ｐゴシック" pitchFamily="34" charset="-128"/>
                <a:cs typeface="Arial" pitchFamily="34" charset="0"/>
              </a:rPr>
              <a:t>National Center for Atmospheric </a:t>
            </a:r>
            <a:r>
              <a:rPr lang="en-US" sz="2400" dirty="0" smtClean="0">
                <a:latin typeface="Arial" pitchFamily="34" charset="0"/>
                <a:ea typeface="ＭＳ Ｐゴシック" pitchFamily="34" charset="-128"/>
                <a:cs typeface="Arial" pitchFamily="34" charset="0"/>
              </a:rPr>
              <a:t>Research</a:t>
            </a:r>
          </a:p>
          <a:p>
            <a:r>
              <a:rPr lang="en-US" sz="2400" dirty="0">
                <a:latin typeface="Arial" pitchFamily="34" charset="0"/>
                <a:ea typeface="ＭＳ Ｐゴシック" pitchFamily="34" charset="-128"/>
                <a:cs typeface="Arial" pitchFamily="34" charset="0"/>
              </a:rPr>
              <a:t>National Center for Supercomputing Applications </a:t>
            </a:r>
            <a:r>
              <a:rPr lang="en-US" sz="2400" dirty="0" smtClean="0">
                <a:latin typeface="Arial" pitchFamily="34" charset="0"/>
                <a:ea typeface="ＭＳ Ｐゴシック" pitchFamily="34" charset="-128"/>
                <a:cs typeface="Arial" pitchFamily="34" charset="0"/>
              </a:rPr>
              <a:t/>
            </a:r>
            <a:br>
              <a:rPr lang="en-US" sz="2400" dirty="0" smtClean="0">
                <a:latin typeface="Arial" pitchFamily="34" charset="0"/>
                <a:ea typeface="ＭＳ Ｐゴシック" pitchFamily="34" charset="-128"/>
                <a:cs typeface="Arial" pitchFamily="34" charset="0"/>
              </a:rPr>
            </a:br>
            <a:r>
              <a:rPr lang="en-US" sz="2400" dirty="0" smtClean="0">
                <a:latin typeface="Arial" pitchFamily="34" charset="0"/>
                <a:ea typeface="ＭＳ Ｐゴシック" pitchFamily="34" charset="-128"/>
                <a:cs typeface="Arial" pitchFamily="34" charset="0"/>
              </a:rPr>
              <a:t>University </a:t>
            </a:r>
            <a:r>
              <a:rPr lang="en-US" sz="2400" dirty="0">
                <a:latin typeface="Arial" pitchFamily="34" charset="0"/>
                <a:ea typeface="ＭＳ Ｐゴシック" pitchFamily="34" charset="-128"/>
                <a:cs typeface="Arial" pitchFamily="34" charset="0"/>
              </a:rPr>
              <a:t>of Illinois at </a:t>
            </a:r>
            <a:r>
              <a:rPr lang="en-US" sz="2400" dirty="0" smtClean="0">
                <a:latin typeface="Arial" pitchFamily="34" charset="0"/>
                <a:ea typeface="ＭＳ Ｐゴシック" pitchFamily="34" charset="-128"/>
                <a:cs typeface="Arial" pitchFamily="34" charset="0"/>
              </a:rPr>
              <a:t>Urbana-Champaign</a:t>
            </a:r>
          </a:p>
          <a:p>
            <a:r>
              <a:rPr lang="en-US" sz="2400" dirty="0">
                <a:latin typeface="Arial" pitchFamily="34" charset="0"/>
                <a:ea typeface="ＭＳ Ｐゴシック" pitchFamily="34" charset="-128"/>
                <a:cs typeface="Arial" pitchFamily="34" charset="0"/>
              </a:rPr>
              <a:t>National Institute for Computational Sciences</a:t>
            </a:r>
            <a:br>
              <a:rPr lang="en-US" sz="2400" dirty="0">
                <a:latin typeface="Arial" pitchFamily="34" charset="0"/>
                <a:ea typeface="ＭＳ Ｐゴシック" pitchFamily="34" charset="-128"/>
                <a:cs typeface="Arial" pitchFamily="34" charset="0"/>
              </a:rPr>
            </a:br>
            <a:r>
              <a:rPr lang="en-US" sz="2400" dirty="0">
                <a:latin typeface="Arial" pitchFamily="34" charset="0"/>
                <a:ea typeface="ＭＳ Ｐゴシック" pitchFamily="34" charset="-128"/>
                <a:cs typeface="Arial" pitchFamily="34" charset="0"/>
              </a:rPr>
              <a:t>University of Tennessee </a:t>
            </a:r>
            <a:r>
              <a:rPr lang="en-US" sz="2400" dirty="0" smtClean="0">
                <a:latin typeface="Arial" pitchFamily="34" charset="0"/>
                <a:ea typeface="ＭＳ Ｐゴシック" pitchFamily="34" charset="-128"/>
                <a:cs typeface="Arial" pitchFamily="34" charset="0"/>
              </a:rPr>
              <a:t>Knoxville</a:t>
            </a:r>
          </a:p>
          <a:p>
            <a:r>
              <a:rPr lang="en-US" sz="2400" dirty="0">
                <a:latin typeface="Arial" pitchFamily="34" charset="0"/>
                <a:ea typeface="ＭＳ Ｐゴシック" pitchFamily="34" charset="-128"/>
                <a:cs typeface="Arial" pitchFamily="34" charset="0"/>
              </a:rPr>
              <a:t>Ohio Supercomputer Center</a:t>
            </a:r>
            <a:br>
              <a:rPr lang="en-US" sz="2400" dirty="0">
                <a:latin typeface="Arial" pitchFamily="34" charset="0"/>
                <a:ea typeface="ＭＳ Ｐゴシック" pitchFamily="34" charset="-128"/>
                <a:cs typeface="Arial" pitchFamily="34" charset="0"/>
              </a:rPr>
            </a:br>
            <a:r>
              <a:rPr lang="en-US" sz="2400" dirty="0">
                <a:latin typeface="Arial" pitchFamily="34" charset="0"/>
                <a:ea typeface="ＭＳ Ｐゴシック" pitchFamily="34" charset="-128"/>
                <a:cs typeface="Arial" pitchFamily="34" charset="0"/>
              </a:rPr>
              <a:t>The Ohio State University</a:t>
            </a:r>
            <a:endParaRPr lang="en-US" sz="2400" dirty="0"/>
          </a:p>
        </p:txBody>
      </p:sp>
    </p:spTree>
    <p:extLst>
      <p:ext uri="{BB962C8B-B14F-4D97-AF65-F5344CB8AC3E}">
        <p14:creationId xmlns:p14="http://schemas.microsoft.com/office/powerpoint/2010/main" val="350923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XSEDE </a:t>
            </a:r>
          </a:p>
          <a:p>
            <a:pPr lvl="1"/>
            <a:r>
              <a:rPr lang="en-US" dirty="0" smtClean="0"/>
              <a:t>Overview</a:t>
            </a:r>
          </a:p>
          <a:p>
            <a:pPr lvl="1"/>
            <a:r>
              <a:rPr lang="en-US" dirty="0" smtClean="0"/>
              <a:t>Partners</a:t>
            </a:r>
          </a:p>
          <a:p>
            <a:pPr lvl="1"/>
            <a:r>
              <a:rPr lang="en-US" dirty="0" smtClean="0"/>
              <a:t>Cyberinfrastructure</a:t>
            </a:r>
          </a:p>
          <a:p>
            <a:pPr lvl="1"/>
            <a:r>
              <a:rPr lang="en-US" dirty="0" smtClean="0"/>
              <a:t>Architecture</a:t>
            </a:r>
          </a:p>
          <a:p>
            <a:pPr lvl="1"/>
            <a:r>
              <a:rPr lang="en-US" dirty="0" smtClean="0"/>
              <a:t>Software and UNICORE</a:t>
            </a:r>
          </a:p>
          <a:p>
            <a:pPr lvl="1"/>
            <a:r>
              <a:rPr lang="en-US" dirty="0" smtClean="0"/>
              <a:t>Software Engineering</a:t>
            </a:r>
          </a:p>
          <a:p>
            <a:r>
              <a:rPr lang="en-US" dirty="0" smtClean="0"/>
              <a:t>UNICORE Deployments in XSEDE</a:t>
            </a:r>
          </a:p>
          <a:p>
            <a:r>
              <a:rPr lang="en-US" dirty="0" smtClean="0"/>
              <a:t>Campus Bridging</a:t>
            </a:r>
          </a:p>
          <a:p>
            <a:r>
              <a:rPr lang="en-US" dirty="0" smtClean="0"/>
              <a:t>Q&amp;A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Partners</a:t>
            </a:r>
            <a:endParaRPr lang="en-US" dirty="0"/>
          </a:p>
        </p:txBody>
      </p:sp>
      <p:sp>
        <p:nvSpPr>
          <p:cNvPr id="3" name="Content Placeholder 2"/>
          <p:cNvSpPr>
            <a:spLocks noGrp="1"/>
          </p:cNvSpPr>
          <p:nvPr>
            <p:ph idx="1"/>
          </p:nvPr>
        </p:nvSpPr>
        <p:spPr>
          <a:xfrm>
            <a:off x="457200" y="1143000"/>
            <a:ext cx="8382000" cy="4800600"/>
          </a:xfrm>
        </p:spPr>
        <p:txBody>
          <a:bodyPr>
            <a:normAutofit/>
          </a:bodyPr>
          <a:lstStyle/>
          <a:p>
            <a:r>
              <a:rPr lang="en-US" sz="2400" dirty="0" smtClean="0">
                <a:latin typeface="Arial" pitchFamily="34" charset="0"/>
                <a:ea typeface="ＭＳ Ｐゴシック" pitchFamily="34" charset="-128"/>
                <a:cs typeface="Arial" pitchFamily="34" charset="0"/>
              </a:rPr>
              <a:t>Open Science Grid (OSG)</a:t>
            </a:r>
          </a:p>
          <a:p>
            <a:r>
              <a:rPr lang="en-US" sz="2400" b="1" dirty="0">
                <a:solidFill>
                  <a:srgbClr val="FF0000"/>
                </a:solidFill>
                <a:latin typeface="Arial" pitchFamily="34" charset="0"/>
                <a:ea typeface="ＭＳ Ｐゴシック" pitchFamily="34" charset="-128"/>
                <a:cs typeface="Arial" pitchFamily="34" charset="0"/>
              </a:rPr>
              <a:t>Partnership for Advanced Computing in </a:t>
            </a:r>
            <a:r>
              <a:rPr lang="en-US" sz="2400" b="1" dirty="0" smtClean="0">
                <a:solidFill>
                  <a:srgbClr val="FF0000"/>
                </a:solidFill>
                <a:latin typeface="Arial" pitchFamily="34" charset="0"/>
                <a:ea typeface="ＭＳ Ｐゴシック" pitchFamily="34" charset="-128"/>
                <a:cs typeface="Arial" pitchFamily="34" charset="0"/>
              </a:rPr>
              <a:t>Europe (PRACE)</a:t>
            </a:r>
          </a:p>
          <a:p>
            <a:r>
              <a:rPr lang="en-US" sz="2400" dirty="0">
                <a:latin typeface="Arial" pitchFamily="34" charset="0"/>
                <a:ea typeface="ＭＳ Ｐゴシック" pitchFamily="34" charset="-128"/>
                <a:cs typeface="Arial" pitchFamily="34" charset="0"/>
              </a:rPr>
              <a:t>Pittsburgh Supercomputing Center </a:t>
            </a:r>
            <a:r>
              <a:rPr lang="en-US" sz="2400" dirty="0" smtClean="0">
                <a:latin typeface="Arial" pitchFamily="34" charset="0"/>
                <a:ea typeface="ＭＳ Ｐゴシック" pitchFamily="34" charset="-128"/>
                <a:cs typeface="Arial" pitchFamily="34" charset="0"/>
              </a:rPr>
              <a:t/>
            </a:r>
            <a:br>
              <a:rPr lang="en-US" sz="2400" dirty="0" smtClean="0">
                <a:latin typeface="Arial" pitchFamily="34" charset="0"/>
                <a:ea typeface="ＭＳ Ｐゴシック" pitchFamily="34" charset="-128"/>
                <a:cs typeface="Arial" pitchFamily="34" charset="0"/>
              </a:rPr>
            </a:br>
            <a:r>
              <a:rPr lang="en-US" sz="2400" dirty="0" smtClean="0">
                <a:latin typeface="Arial" pitchFamily="34" charset="0"/>
                <a:ea typeface="ＭＳ Ｐゴシック" pitchFamily="34" charset="-128"/>
                <a:cs typeface="Arial" pitchFamily="34" charset="0"/>
              </a:rPr>
              <a:t>Carnegie </a:t>
            </a:r>
            <a:r>
              <a:rPr lang="en-US" sz="2400" dirty="0">
                <a:latin typeface="Arial" pitchFamily="34" charset="0"/>
                <a:ea typeface="ＭＳ Ｐゴシック" pitchFamily="34" charset="-128"/>
                <a:cs typeface="Arial" pitchFamily="34" charset="0"/>
              </a:rPr>
              <a:t>Mellon University/University of </a:t>
            </a:r>
            <a:r>
              <a:rPr lang="en-US" sz="2400" dirty="0" smtClean="0">
                <a:latin typeface="Arial" pitchFamily="34" charset="0"/>
                <a:ea typeface="ＭＳ Ｐゴシック" pitchFamily="34" charset="-128"/>
                <a:cs typeface="Arial" pitchFamily="34" charset="0"/>
              </a:rPr>
              <a:t>Pittsburgh</a:t>
            </a:r>
          </a:p>
          <a:p>
            <a:r>
              <a:rPr lang="en-US" sz="2400" dirty="0">
                <a:latin typeface="Arial" pitchFamily="34" charset="0"/>
                <a:ea typeface="ＭＳ Ｐゴシック" pitchFamily="34" charset="-128"/>
                <a:cs typeface="Arial" pitchFamily="34" charset="0"/>
              </a:rPr>
              <a:t>Purdue </a:t>
            </a:r>
            <a:r>
              <a:rPr lang="en-US" sz="2400" dirty="0" smtClean="0">
                <a:latin typeface="Arial" pitchFamily="34" charset="0"/>
                <a:ea typeface="ＭＳ Ｐゴシック" pitchFamily="34" charset="-128"/>
                <a:cs typeface="Arial" pitchFamily="34" charset="0"/>
              </a:rPr>
              <a:t>University</a:t>
            </a:r>
          </a:p>
          <a:p>
            <a:r>
              <a:rPr lang="en-US" sz="2400" dirty="0">
                <a:latin typeface="Arial" pitchFamily="34" charset="0"/>
                <a:ea typeface="ＭＳ Ｐゴシック" pitchFamily="34" charset="-128"/>
                <a:cs typeface="Arial" pitchFamily="34" charset="0"/>
              </a:rPr>
              <a:t>Rice </a:t>
            </a:r>
            <a:r>
              <a:rPr lang="en-US" sz="2400" dirty="0" smtClean="0">
                <a:latin typeface="Arial" pitchFamily="34" charset="0"/>
                <a:ea typeface="ＭＳ Ｐゴシック" pitchFamily="34" charset="-128"/>
                <a:cs typeface="Arial" pitchFamily="34" charset="0"/>
              </a:rPr>
              <a:t>University</a:t>
            </a:r>
          </a:p>
          <a:p>
            <a:r>
              <a:rPr lang="en-US" sz="2400" dirty="0">
                <a:latin typeface="Arial" pitchFamily="34" charset="0"/>
                <a:ea typeface="ＭＳ Ｐゴシック" pitchFamily="34" charset="-128"/>
                <a:cs typeface="Arial" pitchFamily="34" charset="0"/>
              </a:rPr>
              <a:t>San Diego Supercomputing Center</a:t>
            </a:r>
            <a:br>
              <a:rPr lang="en-US" sz="2400" dirty="0">
                <a:latin typeface="Arial" pitchFamily="34" charset="0"/>
                <a:ea typeface="ＭＳ Ｐゴシック" pitchFamily="34" charset="-128"/>
                <a:cs typeface="Arial" pitchFamily="34" charset="0"/>
              </a:rPr>
            </a:br>
            <a:r>
              <a:rPr lang="en-US" sz="2400" dirty="0">
                <a:latin typeface="Arial" pitchFamily="34" charset="0"/>
                <a:ea typeface="ＭＳ Ｐゴシック" pitchFamily="34" charset="-128"/>
                <a:cs typeface="Arial" pitchFamily="34" charset="0"/>
              </a:rPr>
              <a:t>University of California San </a:t>
            </a:r>
            <a:r>
              <a:rPr lang="en-US" sz="2400" dirty="0" smtClean="0">
                <a:latin typeface="Arial" pitchFamily="34" charset="0"/>
                <a:ea typeface="ＭＳ Ｐゴシック" pitchFamily="34" charset="-128"/>
                <a:cs typeface="Arial" pitchFamily="34" charset="0"/>
              </a:rPr>
              <a:t>Diego</a:t>
            </a:r>
          </a:p>
          <a:p>
            <a:r>
              <a:rPr lang="en-US" sz="2400" dirty="0" err="1">
                <a:latin typeface="Arial" pitchFamily="34" charset="0"/>
                <a:ea typeface="ＭＳ Ｐゴシック" pitchFamily="34" charset="-128"/>
                <a:cs typeface="Arial" pitchFamily="34" charset="0"/>
              </a:rPr>
              <a:t>Shodor</a:t>
            </a:r>
            <a:r>
              <a:rPr lang="en-US" sz="2400" dirty="0">
                <a:latin typeface="Arial" pitchFamily="34" charset="0"/>
                <a:ea typeface="ＭＳ Ｐゴシック" pitchFamily="34" charset="-128"/>
                <a:cs typeface="Arial" pitchFamily="34" charset="0"/>
              </a:rPr>
              <a:t> Education </a:t>
            </a:r>
            <a:r>
              <a:rPr lang="en-US" sz="2400" dirty="0" smtClean="0">
                <a:latin typeface="Arial" pitchFamily="34" charset="0"/>
                <a:ea typeface="ＭＳ Ｐゴシック" pitchFamily="34" charset="-128"/>
                <a:cs typeface="Arial" pitchFamily="34" charset="0"/>
              </a:rPr>
              <a:t>Foundation</a:t>
            </a:r>
          </a:p>
          <a:p>
            <a:r>
              <a:rPr lang="en-US" sz="2400" dirty="0">
                <a:latin typeface="Arial" pitchFamily="34" charset="0"/>
                <a:ea typeface="ＭＳ Ｐゴシック" pitchFamily="34" charset="-128"/>
                <a:cs typeface="Arial" pitchFamily="34" charset="0"/>
              </a:rPr>
              <a:t>Southeastern Universities Research Association</a:t>
            </a:r>
            <a:endParaRPr lang="en-US" sz="2400" dirty="0"/>
          </a:p>
        </p:txBody>
      </p:sp>
    </p:spTree>
    <p:extLst>
      <p:ext uri="{BB962C8B-B14F-4D97-AF65-F5344CB8AC3E}">
        <p14:creationId xmlns:p14="http://schemas.microsoft.com/office/powerpoint/2010/main" val="58002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Partners</a:t>
            </a:r>
            <a:endParaRPr lang="en-US" dirty="0"/>
          </a:p>
        </p:txBody>
      </p:sp>
      <p:sp>
        <p:nvSpPr>
          <p:cNvPr id="3" name="Content Placeholder 2"/>
          <p:cNvSpPr>
            <a:spLocks noGrp="1"/>
          </p:cNvSpPr>
          <p:nvPr>
            <p:ph idx="1"/>
          </p:nvPr>
        </p:nvSpPr>
        <p:spPr/>
        <p:txBody>
          <a:bodyPr>
            <a:normAutofit/>
          </a:bodyPr>
          <a:lstStyle/>
          <a:p>
            <a:r>
              <a:rPr lang="en-US" sz="2400" dirty="0">
                <a:latin typeface="Arial" pitchFamily="34" charset="0"/>
                <a:ea typeface="ＭＳ Ｐゴシック" pitchFamily="34" charset="-128"/>
                <a:cs typeface="Arial" pitchFamily="34" charset="0"/>
              </a:rPr>
              <a:t>Texas Advanced Computing Center </a:t>
            </a:r>
            <a:r>
              <a:rPr lang="en-US" sz="2400" dirty="0" smtClean="0">
                <a:latin typeface="Arial" pitchFamily="34" charset="0"/>
                <a:ea typeface="ＭＳ Ｐゴシック" pitchFamily="34" charset="-128"/>
                <a:cs typeface="Arial" pitchFamily="34" charset="0"/>
              </a:rPr>
              <a:t/>
            </a:r>
            <a:br>
              <a:rPr lang="en-US" sz="2400" dirty="0" smtClean="0">
                <a:latin typeface="Arial" pitchFamily="34" charset="0"/>
                <a:ea typeface="ＭＳ Ｐゴシック" pitchFamily="34" charset="-128"/>
                <a:cs typeface="Arial" pitchFamily="34" charset="0"/>
              </a:rPr>
            </a:br>
            <a:r>
              <a:rPr lang="en-US" sz="2400" dirty="0" smtClean="0">
                <a:latin typeface="Arial" pitchFamily="34" charset="0"/>
                <a:ea typeface="ＭＳ Ｐゴシック" pitchFamily="34" charset="-128"/>
                <a:cs typeface="Arial" pitchFamily="34" charset="0"/>
              </a:rPr>
              <a:t>University </a:t>
            </a:r>
            <a:r>
              <a:rPr lang="en-US" sz="2400" dirty="0">
                <a:latin typeface="Arial" pitchFamily="34" charset="0"/>
                <a:ea typeface="ＭＳ Ｐゴシック" pitchFamily="34" charset="-128"/>
                <a:cs typeface="Arial" pitchFamily="34" charset="0"/>
              </a:rPr>
              <a:t>of Texas at </a:t>
            </a:r>
            <a:r>
              <a:rPr lang="en-US" sz="2400" dirty="0" smtClean="0">
                <a:latin typeface="Arial" pitchFamily="34" charset="0"/>
                <a:ea typeface="ＭＳ Ｐゴシック" pitchFamily="34" charset="-128"/>
                <a:cs typeface="Arial" pitchFamily="34" charset="0"/>
              </a:rPr>
              <a:t>Austin</a:t>
            </a:r>
          </a:p>
          <a:p>
            <a:r>
              <a:rPr lang="en-US" sz="2400" dirty="0">
                <a:latin typeface="Arial" pitchFamily="34" charset="0"/>
                <a:ea typeface="ＭＳ Ｐゴシック" pitchFamily="34" charset="-128"/>
                <a:cs typeface="Arial" pitchFamily="34" charset="0"/>
              </a:rPr>
              <a:t>University of California </a:t>
            </a:r>
            <a:r>
              <a:rPr lang="en-US" sz="2400" dirty="0" smtClean="0">
                <a:latin typeface="Arial" pitchFamily="34" charset="0"/>
                <a:ea typeface="ＭＳ Ｐゴシック" pitchFamily="34" charset="-128"/>
                <a:cs typeface="Arial" pitchFamily="34" charset="0"/>
              </a:rPr>
              <a:t>Berkeley</a:t>
            </a:r>
          </a:p>
          <a:p>
            <a:r>
              <a:rPr lang="en-US" sz="2400" dirty="0">
                <a:latin typeface="Arial" pitchFamily="34" charset="0"/>
                <a:ea typeface="ＭＳ Ｐゴシック" pitchFamily="34" charset="-128"/>
                <a:cs typeface="Arial" pitchFamily="34" charset="0"/>
              </a:rPr>
              <a:t>University of </a:t>
            </a:r>
            <a:r>
              <a:rPr lang="en-US" sz="2400" dirty="0" smtClean="0">
                <a:latin typeface="Arial" pitchFamily="34" charset="0"/>
                <a:ea typeface="ＭＳ Ｐゴシック" pitchFamily="34" charset="-128"/>
                <a:cs typeface="Arial" pitchFamily="34" charset="0"/>
              </a:rPr>
              <a:t>Chicago</a:t>
            </a:r>
          </a:p>
          <a:p>
            <a:r>
              <a:rPr lang="en-US" sz="2400" dirty="0">
                <a:latin typeface="Arial" pitchFamily="34" charset="0"/>
                <a:ea typeface="ＭＳ Ｐゴシック" pitchFamily="34" charset="-128"/>
                <a:cs typeface="Arial" pitchFamily="34" charset="0"/>
              </a:rPr>
              <a:t>University of Virginia</a:t>
            </a:r>
            <a:endParaRPr lang="en-US" sz="2400" dirty="0"/>
          </a:p>
        </p:txBody>
      </p:sp>
    </p:spTree>
    <p:extLst>
      <p:ext uri="{BB962C8B-B14F-4D97-AF65-F5344CB8AC3E}">
        <p14:creationId xmlns:p14="http://schemas.microsoft.com/office/powerpoint/2010/main" val="772109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715962"/>
          </a:xfrm>
        </p:spPr>
        <p:txBody>
          <a:bodyPr/>
          <a:lstStyle/>
          <a:p>
            <a:pPr algn="ctr"/>
            <a:r>
              <a:rPr lang="en-US" dirty="0" smtClean="0"/>
              <a:t>XSEDE Cyberinfrastructure</a:t>
            </a:r>
            <a:endParaRPr lang="en-US" dirty="0"/>
          </a:p>
        </p:txBody>
      </p:sp>
    </p:spTree>
    <p:extLst>
      <p:ext uri="{BB962C8B-B14F-4D97-AF65-F5344CB8AC3E}">
        <p14:creationId xmlns:p14="http://schemas.microsoft.com/office/powerpoint/2010/main" val="4282260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wfroelich\Desktop\Operations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5863953" cy="519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4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Cyberinfrastructure</a:t>
            </a:r>
            <a:endParaRPr lang="en-US" dirty="0"/>
          </a:p>
        </p:txBody>
      </p:sp>
      <p:sp>
        <p:nvSpPr>
          <p:cNvPr id="3" name="Content Placeholder 2"/>
          <p:cNvSpPr>
            <a:spLocks noGrp="1"/>
          </p:cNvSpPr>
          <p:nvPr>
            <p:ph idx="1"/>
          </p:nvPr>
        </p:nvSpPr>
        <p:spPr/>
        <p:txBody>
          <a:bodyPr>
            <a:normAutofit lnSpcReduction="10000"/>
          </a:bodyPr>
          <a:lstStyle/>
          <a:p>
            <a:r>
              <a:rPr lang="en-US" dirty="0" smtClean="0"/>
              <a:t>The XSEDE cyberinfrastructure (CI) </a:t>
            </a:r>
            <a:r>
              <a:rPr lang="en-US" dirty="0"/>
              <a:t>comprises data processing, computing, data storage and networking capabilities, and a range of associated services independently funded by a variety of NSF </a:t>
            </a:r>
            <a:r>
              <a:rPr lang="en-US" dirty="0" smtClean="0"/>
              <a:t>and other programs</a:t>
            </a:r>
            <a:r>
              <a:rPr lang="en-US" dirty="0"/>
              <a:t>. </a:t>
            </a:r>
            <a:r>
              <a:rPr lang="en-US" dirty="0" smtClean="0"/>
              <a:t>This CI </a:t>
            </a:r>
            <a:r>
              <a:rPr lang="en-US" dirty="0"/>
              <a:t>is augmented and enhanced by facilities and services from campus, regional and commercial providers. </a:t>
            </a:r>
            <a:endParaRPr lang="en-US" dirty="0" smtClean="0"/>
          </a:p>
          <a:p>
            <a:r>
              <a:rPr lang="en-US" dirty="0"/>
              <a:t>Thus, XSEDE national CI is powered by a broad set of </a:t>
            </a:r>
            <a:r>
              <a:rPr lang="en-US" i="1" dirty="0">
                <a:solidFill>
                  <a:srgbClr val="FF0000"/>
                </a:solidFill>
              </a:rPr>
              <a:t>Service Providers (SP</a:t>
            </a:r>
            <a:r>
              <a:rPr lang="en-US" i="1"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93520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Resources</a:t>
            </a:r>
            <a:endParaRPr lang="en-US" dirty="0"/>
          </a:p>
        </p:txBody>
      </p:sp>
      <p:sp>
        <p:nvSpPr>
          <p:cNvPr id="3" name="Content Placeholder 2"/>
          <p:cNvSpPr>
            <a:spLocks noGrp="1"/>
          </p:cNvSpPr>
          <p:nvPr>
            <p:ph idx="1"/>
          </p:nvPr>
        </p:nvSpPr>
        <p:spPr/>
        <p:txBody>
          <a:bodyPr/>
          <a:lstStyle/>
          <a:p>
            <a:r>
              <a:rPr lang="en-US" dirty="0" err="1" smtClean="0"/>
              <a:t>XSEDEnet</a:t>
            </a:r>
            <a:r>
              <a:rPr lang="en-US" dirty="0" smtClean="0"/>
              <a:t> – XSEDE private network (10Gbps)</a:t>
            </a:r>
          </a:p>
          <a:p>
            <a:r>
              <a:rPr lang="en-US" dirty="0" smtClean="0"/>
              <a:t>Institution network connection</a:t>
            </a:r>
            <a:br>
              <a:rPr lang="en-US" dirty="0" smtClean="0"/>
            </a:br>
            <a:r>
              <a:rPr lang="en-US" dirty="0" smtClean="0"/>
              <a:t>Usually to a regional network provider connected to Internet2 or NLR (10Gbps)</a:t>
            </a:r>
            <a:endParaRPr lang="en-US" dirty="0"/>
          </a:p>
        </p:txBody>
      </p:sp>
    </p:spTree>
    <p:extLst>
      <p:ext uri="{BB962C8B-B14F-4D97-AF65-F5344CB8AC3E}">
        <p14:creationId xmlns:p14="http://schemas.microsoft.com/office/powerpoint/2010/main" val="34204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88"/>
            <a:ext cx="9144000" cy="5925212"/>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133600"/>
            <a:ext cx="811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descr="ncsa_horizont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558997"/>
            <a:ext cx="990600" cy="24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nics_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502759"/>
            <a:ext cx="838994" cy="30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SClogo_secondary.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4931" y="1829135"/>
            <a:ext cx="806926" cy="304465"/>
          </a:xfrm>
          <a:prstGeom prst="rect">
            <a:avLst/>
          </a:prstGeom>
          <a:solidFill>
            <a:schemeClr val="bg1"/>
          </a:solidFill>
          <a:ln>
            <a:noFill/>
          </a:ln>
        </p:spPr>
      </p:pic>
      <p:pic>
        <p:nvPicPr>
          <p:cNvPr id="9" name="Picture 7" descr="tacc.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600450"/>
            <a:ext cx="914399" cy="313936"/>
          </a:xfrm>
          <a:prstGeom prst="rect">
            <a:avLst/>
          </a:prstGeom>
          <a:solidFill>
            <a:schemeClr val="bg1"/>
          </a:solidFill>
          <a:ln>
            <a:noFill/>
          </a:ln>
        </p:spPr>
      </p:pic>
      <p:pic>
        <p:nvPicPr>
          <p:cNvPr id="10" name="Picture 1" descr="SDSC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2917932"/>
            <a:ext cx="1141660" cy="28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350" y="1490997"/>
            <a:ext cx="9525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59379" y="1875906"/>
            <a:ext cx="990441" cy="25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463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XSEDE Compute Resources </a:t>
            </a:r>
            <a:endParaRPr lang="en-US" dirty="0"/>
          </a:p>
        </p:txBody>
      </p:sp>
      <p:sp>
        <p:nvSpPr>
          <p:cNvPr id="3" name="Content Placeholder 2"/>
          <p:cNvSpPr>
            <a:spLocks noGrp="1"/>
          </p:cNvSpPr>
          <p:nvPr>
            <p:ph idx="1"/>
          </p:nvPr>
        </p:nvSpPr>
        <p:spPr>
          <a:xfrm>
            <a:off x="457200" y="1219200"/>
            <a:ext cx="8229600" cy="4953000"/>
          </a:xfrm>
        </p:spPr>
        <p:txBody>
          <a:bodyPr>
            <a:normAutofit fontScale="62500" lnSpcReduction="20000"/>
          </a:bodyPr>
          <a:lstStyle/>
          <a:p>
            <a:r>
              <a:rPr lang="en-US" dirty="0" smtClean="0"/>
              <a:t>Kraken @ </a:t>
            </a:r>
            <a:r>
              <a:rPr lang="en-US" dirty="0"/>
              <a:t>NICS</a:t>
            </a:r>
            <a:endParaRPr lang="en-US" dirty="0" smtClean="0"/>
          </a:p>
          <a:p>
            <a:pPr lvl="1"/>
            <a:r>
              <a:rPr lang="en-US" dirty="0" smtClean="0"/>
              <a:t>1.2 PF Cray XT5</a:t>
            </a:r>
          </a:p>
          <a:p>
            <a:r>
              <a:rPr lang="en-US" dirty="0" smtClean="0"/>
              <a:t>Ranger @ </a:t>
            </a:r>
            <a:r>
              <a:rPr lang="en-US" dirty="0"/>
              <a:t>TACC</a:t>
            </a:r>
            <a:endParaRPr lang="en-US" dirty="0" smtClean="0"/>
          </a:p>
          <a:p>
            <a:pPr lvl="1"/>
            <a:r>
              <a:rPr lang="en-US" dirty="0" smtClean="0"/>
              <a:t>580 TF Sun Cluster</a:t>
            </a:r>
          </a:p>
          <a:p>
            <a:r>
              <a:rPr lang="en-US" dirty="0"/>
              <a:t>Gordon @ SDSC</a:t>
            </a:r>
          </a:p>
          <a:p>
            <a:pPr lvl="1"/>
            <a:r>
              <a:rPr lang="en-US" dirty="0"/>
              <a:t>341 TF </a:t>
            </a:r>
            <a:r>
              <a:rPr lang="en-US" dirty="0" err="1"/>
              <a:t>Appro</a:t>
            </a:r>
            <a:r>
              <a:rPr lang="en-US" dirty="0"/>
              <a:t> Distributed SMP cluster</a:t>
            </a:r>
          </a:p>
          <a:p>
            <a:r>
              <a:rPr lang="en-US" dirty="0" err="1" smtClean="0"/>
              <a:t>Lonestar</a:t>
            </a:r>
            <a:r>
              <a:rPr lang="en-US" dirty="0" smtClean="0"/>
              <a:t> (4) </a:t>
            </a:r>
            <a:r>
              <a:rPr lang="en-US" dirty="0"/>
              <a:t>@ TACC</a:t>
            </a:r>
            <a:endParaRPr lang="en-US" dirty="0" smtClean="0"/>
          </a:p>
          <a:p>
            <a:pPr lvl="1"/>
            <a:r>
              <a:rPr lang="en-US" dirty="0" smtClean="0"/>
              <a:t>302 TF Dell Cluster</a:t>
            </a:r>
          </a:p>
          <a:p>
            <a:r>
              <a:rPr lang="en-US" dirty="0" smtClean="0"/>
              <a:t>Forge </a:t>
            </a:r>
            <a:r>
              <a:rPr lang="en-US" dirty="0"/>
              <a:t>@ </a:t>
            </a:r>
            <a:r>
              <a:rPr lang="en-US" dirty="0" smtClean="0"/>
              <a:t>NCSA</a:t>
            </a:r>
          </a:p>
          <a:p>
            <a:pPr lvl="1"/>
            <a:r>
              <a:rPr lang="en-US" dirty="0" smtClean="0"/>
              <a:t>150 TF Dell/NVIDIA GPU Cluster</a:t>
            </a:r>
          </a:p>
          <a:p>
            <a:r>
              <a:rPr lang="en-US" dirty="0" smtClean="0"/>
              <a:t>Trestles @ SDSC</a:t>
            </a:r>
          </a:p>
          <a:p>
            <a:pPr lvl="1"/>
            <a:r>
              <a:rPr lang="en-US" dirty="0" smtClean="0"/>
              <a:t>100TF </a:t>
            </a:r>
            <a:r>
              <a:rPr lang="en-US" dirty="0" err="1" smtClean="0"/>
              <a:t>Appro</a:t>
            </a:r>
            <a:r>
              <a:rPr lang="en-US" dirty="0" smtClean="0"/>
              <a:t> Cluster</a:t>
            </a:r>
          </a:p>
          <a:p>
            <a:r>
              <a:rPr lang="en-US" dirty="0" smtClean="0"/>
              <a:t>Steele @ Purdue</a:t>
            </a:r>
          </a:p>
          <a:p>
            <a:pPr lvl="1"/>
            <a:r>
              <a:rPr lang="en-US" dirty="0" smtClean="0"/>
              <a:t>67 TF Dell Cluster</a:t>
            </a:r>
          </a:p>
          <a:p>
            <a:r>
              <a:rPr lang="en-US" dirty="0" err="1" smtClean="0"/>
              <a:t>Blacklight</a:t>
            </a:r>
            <a:r>
              <a:rPr lang="en-US" dirty="0" smtClean="0"/>
              <a:t> @ PSC</a:t>
            </a:r>
          </a:p>
          <a:p>
            <a:pPr lvl="1"/>
            <a:r>
              <a:rPr lang="en-US" dirty="0" smtClean="0"/>
              <a:t>36 TF SGI UV </a:t>
            </a:r>
            <a:r>
              <a:rPr lang="en-US" dirty="0"/>
              <a:t>(</a:t>
            </a:r>
            <a:r>
              <a:rPr lang="en-US" dirty="0" smtClean="0"/>
              <a:t>2 x 16TB </a:t>
            </a:r>
            <a:r>
              <a:rPr lang="en-US" dirty="0"/>
              <a:t>shared </a:t>
            </a:r>
            <a:r>
              <a:rPr lang="en-US" dirty="0" smtClean="0"/>
              <a:t>memory SMP)</a:t>
            </a:r>
          </a:p>
        </p:txBody>
      </p:sp>
      <p:sp>
        <p:nvSpPr>
          <p:cNvPr id="4" name="Slide Number Placeholder 3"/>
          <p:cNvSpPr>
            <a:spLocks noGrp="1"/>
          </p:cNvSpPr>
          <p:nvPr>
            <p:ph type="sldNum" sz="quarter" idx="10"/>
          </p:nvPr>
        </p:nvSpPr>
        <p:spPr/>
        <p:txBody>
          <a:bodyPr/>
          <a:lstStyle/>
          <a:p>
            <a:fld id="{B6F15528-21DE-4FAA-801E-634DDDAF4B2B}" type="slidenum">
              <a:rPr lang="en-US" smtClean="0"/>
              <a:pPr/>
              <a:t>27</a:t>
            </a:fld>
            <a:endParaRPr lang="en-US"/>
          </a:p>
        </p:txBody>
      </p:sp>
      <p:sp>
        <p:nvSpPr>
          <p:cNvPr id="6" name="TextBox 5"/>
          <p:cNvSpPr txBox="1"/>
          <p:nvPr/>
        </p:nvSpPr>
        <p:spPr>
          <a:xfrm>
            <a:off x="4343400" y="4800600"/>
            <a:ext cx="4605749" cy="307777"/>
          </a:xfrm>
          <a:prstGeom prst="rect">
            <a:avLst/>
          </a:prstGeom>
          <a:noFill/>
        </p:spPr>
        <p:txBody>
          <a:bodyPr wrap="none" rtlCol="0">
            <a:spAutoFit/>
          </a:bodyPr>
          <a:lstStyle/>
          <a:p>
            <a:r>
              <a:rPr lang="en-US" sz="1400" b="1" i="1" dirty="0">
                <a:latin typeface="Comic Sans MS" pitchFamily="66" charset="0"/>
                <a:hlinkClick r:id="rId2"/>
              </a:rPr>
              <a:t>https://www.xsede.org/web/xup/resource-monitor</a:t>
            </a:r>
            <a:endParaRPr lang="en-US" sz="1400" b="1" i="1" dirty="0">
              <a:latin typeface="Comic Sans MS" pitchFamily="66" charset="0"/>
            </a:endParaRPr>
          </a:p>
        </p:txBody>
      </p:sp>
    </p:spTree>
    <p:extLst>
      <p:ext uri="{BB962C8B-B14F-4D97-AF65-F5344CB8AC3E}">
        <p14:creationId xmlns:p14="http://schemas.microsoft.com/office/powerpoint/2010/main" val="3752267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Current XSEDE Visualization and Data Resources</a:t>
            </a:r>
            <a:endParaRPr lang="en-US" dirty="0"/>
          </a:p>
        </p:txBody>
      </p:sp>
      <p:sp>
        <p:nvSpPr>
          <p:cNvPr id="3" name="Content Placeholder 2"/>
          <p:cNvSpPr>
            <a:spLocks noGrp="1"/>
          </p:cNvSpPr>
          <p:nvPr>
            <p:ph sz="half" idx="1"/>
          </p:nvPr>
        </p:nvSpPr>
        <p:spPr>
          <a:xfrm>
            <a:off x="457200" y="1295400"/>
            <a:ext cx="4038600" cy="4800600"/>
          </a:xfrm>
        </p:spPr>
        <p:txBody>
          <a:bodyPr>
            <a:normAutofit fontScale="70000" lnSpcReduction="20000"/>
          </a:bodyPr>
          <a:lstStyle/>
          <a:p>
            <a:r>
              <a:rPr lang="en-US" dirty="0" smtClean="0"/>
              <a:t>Visualization</a:t>
            </a:r>
          </a:p>
          <a:p>
            <a:pPr lvl="1"/>
            <a:r>
              <a:rPr lang="en-US" dirty="0" smtClean="0"/>
              <a:t>Nautilus @ UTK</a:t>
            </a:r>
          </a:p>
          <a:p>
            <a:pPr lvl="2"/>
            <a:r>
              <a:rPr lang="en-US" dirty="0" smtClean="0"/>
              <a:t>8.2 TF SGI/NVIDIA SMP</a:t>
            </a:r>
          </a:p>
          <a:p>
            <a:pPr lvl="2"/>
            <a:r>
              <a:rPr lang="en-US" dirty="0" smtClean="0"/>
              <a:t>960 TB disk</a:t>
            </a:r>
          </a:p>
          <a:p>
            <a:pPr lvl="1"/>
            <a:r>
              <a:rPr lang="en-US" dirty="0" smtClean="0"/>
              <a:t>Longhorn @ TACC</a:t>
            </a:r>
          </a:p>
          <a:p>
            <a:pPr lvl="2"/>
            <a:r>
              <a:rPr lang="en-US" dirty="0" smtClean="0"/>
              <a:t>20.7 TF Dell/NVIDIA cluster</a:t>
            </a:r>
          </a:p>
          <a:p>
            <a:pPr lvl="2"/>
            <a:r>
              <a:rPr lang="en-US" dirty="0" smtClean="0"/>
              <a:t>18.7 TB disk</a:t>
            </a:r>
          </a:p>
          <a:p>
            <a:pPr lvl="1"/>
            <a:r>
              <a:rPr lang="en-US" dirty="0" smtClean="0"/>
              <a:t>Spur @ TACC</a:t>
            </a:r>
          </a:p>
          <a:p>
            <a:pPr lvl="2"/>
            <a:r>
              <a:rPr lang="en-US" dirty="0" smtClean="0"/>
              <a:t>1.1 TF Sun cluster</a:t>
            </a:r>
          </a:p>
          <a:p>
            <a:pPr lvl="2"/>
            <a:r>
              <a:rPr lang="en-US" dirty="0" smtClean="0"/>
              <a:t>1.7 PB disk</a:t>
            </a:r>
          </a:p>
          <a:p>
            <a:pPr lvl="2"/>
            <a:endParaRPr lang="en-US" dirty="0" smtClean="0"/>
          </a:p>
          <a:p>
            <a:endParaRPr lang="en-US" dirty="0"/>
          </a:p>
        </p:txBody>
      </p:sp>
      <p:sp>
        <p:nvSpPr>
          <p:cNvPr id="5" name="Content Placeholder 4"/>
          <p:cNvSpPr>
            <a:spLocks noGrp="1"/>
          </p:cNvSpPr>
          <p:nvPr>
            <p:ph sz="half" idx="2"/>
          </p:nvPr>
        </p:nvSpPr>
        <p:spPr>
          <a:xfrm>
            <a:off x="4648200" y="1066800"/>
            <a:ext cx="4038600" cy="4800600"/>
          </a:xfrm>
        </p:spPr>
        <p:txBody>
          <a:bodyPr>
            <a:normAutofit fontScale="70000" lnSpcReduction="20000"/>
          </a:bodyPr>
          <a:lstStyle/>
          <a:p>
            <a:r>
              <a:rPr lang="en-US" dirty="0" smtClean="0"/>
              <a:t>Storage</a:t>
            </a:r>
          </a:p>
          <a:p>
            <a:pPr lvl="1"/>
            <a:r>
              <a:rPr lang="en-US" dirty="0" smtClean="0"/>
              <a:t>Albedo</a:t>
            </a:r>
          </a:p>
          <a:p>
            <a:pPr lvl="2"/>
            <a:r>
              <a:rPr lang="en-US" dirty="0" smtClean="0"/>
              <a:t>1 PB </a:t>
            </a:r>
            <a:r>
              <a:rPr lang="en-US" dirty="0" err="1" smtClean="0"/>
              <a:t>Lustre</a:t>
            </a:r>
            <a:r>
              <a:rPr lang="en-US" dirty="0" smtClean="0"/>
              <a:t> distributed WAN filesystem</a:t>
            </a:r>
          </a:p>
          <a:p>
            <a:pPr lvl="1"/>
            <a:r>
              <a:rPr lang="en-US" dirty="0" smtClean="0"/>
              <a:t>Data Capacitor @ Indiana</a:t>
            </a:r>
          </a:p>
          <a:p>
            <a:pPr lvl="2"/>
            <a:r>
              <a:rPr lang="en-US" dirty="0" smtClean="0"/>
              <a:t>535 TB </a:t>
            </a:r>
            <a:r>
              <a:rPr lang="en-US" dirty="0" err="1" smtClean="0"/>
              <a:t>Lustre</a:t>
            </a:r>
            <a:r>
              <a:rPr lang="en-US" dirty="0" smtClean="0"/>
              <a:t> WAN filesystem</a:t>
            </a:r>
          </a:p>
          <a:p>
            <a:pPr lvl="1"/>
            <a:r>
              <a:rPr lang="en-US" dirty="0" smtClean="0"/>
              <a:t>Data Replication Service</a:t>
            </a:r>
          </a:p>
          <a:p>
            <a:pPr lvl="2"/>
            <a:r>
              <a:rPr lang="en-US" dirty="0" smtClean="0"/>
              <a:t>1PB </a:t>
            </a:r>
            <a:r>
              <a:rPr lang="en-US" dirty="0" err="1" smtClean="0"/>
              <a:t>iRODS</a:t>
            </a:r>
            <a:r>
              <a:rPr lang="en-US" dirty="0" smtClean="0"/>
              <a:t> distributed storage</a:t>
            </a:r>
          </a:p>
          <a:p>
            <a:pPr lvl="1"/>
            <a:r>
              <a:rPr lang="en-US" dirty="0" smtClean="0"/>
              <a:t>HPSS @ NICS</a:t>
            </a:r>
          </a:p>
          <a:p>
            <a:pPr lvl="2"/>
            <a:r>
              <a:rPr lang="en-US" dirty="0" smtClean="0"/>
              <a:t>6.2 PB tape</a:t>
            </a:r>
          </a:p>
          <a:p>
            <a:pPr lvl="1"/>
            <a:r>
              <a:rPr lang="en-US" dirty="0" smtClean="0"/>
              <a:t>MSS @ NCSA</a:t>
            </a:r>
          </a:p>
          <a:p>
            <a:pPr lvl="2"/>
            <a:r>
              <a:rPr lang="en-US" dirty="0" smtClean="0"/>
              <a:t>10 PB tape</a:t>
            </a:r>
          </a:p>
          <a:p>
            <a:pPr lvl="1"/>
            <a:r>
              <a:rPr lang="en-US" dirty="0" smtClean="0"/>
              <a:t>Golem @ PSC</a:t>
            </a:r>
          </a:p>
          <a:p>
            <a:pPr lvl="2"/>
            <a:r>
              <a:rPr lang="en-US" dirty="0" smtClean="0"/>
              <a:t>12 PB tape</a:t>
            </a:r>
          </a:p>
          <a:p>
            <a:pPr lvl="1"/>
            <a:r>
              <a:rPr lang="en-US" dirty="0" smtClean="0"/>
              <a:t>Ranch @ TACC</a:t>
            </a:r>
          </a:p>
          <a:p>
            <a:pPr lvl="2"/>
            <a:r>
              <a:rPr lang="en-US" dirty="0" smtClean="0"/>
              <a:t>70 PB tape</a:t>
            </a:r>
          </a:p>
          <a:p>
            <a:pPr lvl="1"/>
            <a:r>
              <a:rPr lang="en-US" dirty="0" smtClean="0"/>
              <a:t>HPSS @ SDSC</a:t>
            </a:r>
          </a:p>
          <a:p>
            <a:pPr lvl="2"/>
            <a:r>
              <a:rPr lang="en-US" dirty="0" smtClean="0"/>
              <a:t>25 PB tape</a:t>
            </a:r>
          </a:p>
          <a:p>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28</a:t>
            </a:fld>
            <a:endParaRPr lang="en-US"/>
          </a:p>
        </p:txBody>
      </p:sp>
      <p:sp>
        <p:nvSpPr>
          <p:cNvPr id="10" name="TextBox 9"/>
          <p:cNvSpPr txBox="1"/>
          <p:nvPr/>
        </p:nvSpPr>
        <p:spPr>
          <a:xfrm>
            <a:off x="152400" y="4177920"/>
            <a:ext cx="3834704" cy="523220"/>
          </a:xfrm>
          <a:prstGeom prst="rect">
            <a:avLst/>
          </a:prstGeom>
          <a:noFill/>
        </p:spPr>
        <p:txBody>
          <a:bodyPr wrap="none" rtlCol="0">
            <a:spAutoFit/>
          </a:bodyPr>
          <a:lstStyle/>
          <a:p>
            <a:r>
              <a:rPr lang="en-US" sz="1400" b="1" i="1" dirty="0" smtClean="0">
                <a:latin typeface="Comic Sans MS" pitchFamily="66" charset="0"/>
                <a:hlinkClick r:id="rId2"/>
              </a:rPr>
              <a:t>https</a:t>
            </a:r>
            <a:r>
              <a:rPr lang="en-US" sz="1400" b="1" i="1" dirty="0">
                <a:latin typeface="Comic Sans MS" pitchFamily="66" charset="0"/>
                <a:hlinkClick r:id="rId2"/>
              </a:rPr>
              <a:t>://</a:t>
            </a:r>
            <a:r>
              <a:rPr lang="en-US" sz="1400" b="1" i="1" dirty="0" smtClean="0">
                <a:latin typeface="Comic Sans MS" pitchFamily="66" charset="0"/>
                <a:hlinkClick r:id="rId2"/>
              </a:rPr>
              <a:t>www.xsede.org/web/xup/</a:t>
            </a:r>
          </a:p>
          <a:p>
            <a:r>
              <a:rPr lang="en-US" sz="1400" b="1" i="1" dirty="0" err="1" smtClean="0">
                <a:latin typeface="Comic Sans MS" pitchFamily="66" charset="0"/>
                <a:hlinkClick r:id="rId2"/>
              </a:rPr>
              <a:t>resource-monitor#advanced_vis_systems</a:t>
            </a:r>
            <a:r>
              <a:rPr lang="en-US" sz="1400" b="1" i="1" dirty="0" smtClean="0">
                <a:latin typeface="Comic Sans MS" pitchFamily="66" charset="0"/>
              </a:rPr>
              <a:t> </a:t>
            </a:r>
            <a:endParaRPr lang="en-US" sz="1400" b="1" i="1" dirty="0">
              <a:latin typeface="Comic Sans MS" pitchFamily="66" charset="0"/>
            </a:endParaRPr>
          </a:p>
        </p:txBody>
      </p:sp>
      <p:sp>
        <p:nvSpPr>
          <p:cNvPr id="11" name="TextBox 10"/>
          <p:cNvSpPr txBox="1"/>
          <p:nvPr/>
        </p:nvSpPr>
        <p:spPr>
          <a:xfrm>
            <a:off x="5381116" y="5410200"/>
            <a:ext cx="3283271" cy="523220"/>
          </a:xfrm>
          <a:prstGeom prst="rect">
            <a:avLst/>
          </a:prstGeom>
          <a:noFill/>
        </p:spPr>
        <p:txBody>
          <a:bodyPr wrap="none" rtlCol="0">
            <a:spAutoFit/>
          </a:bodyPr>
          <a:lstStyle/>
          <a:p>
            <a:r>
              <a:rPr lang="en-US" sz="1400" b="1" i="1" dirty="0" smtClean="0">
                <a:latin typeface="Comic Sans MS" pitchFamily="66" charset="0"/>
                <a:hlinkClick r:id="rId2"/>
              </a:rPr>
              <a:t>https</a:t>
            </a:r>
            <a:r>
              <a:rPr lang="en-US" sz="1400" b="1" i="1" dirty="0">
                <a:latin typeface="Comic Sans MS" pitchFamily="66" charset="0"/>
                <a:hlinkClick r:id="rId2"/>
              </a:rPr>
              <a:t>://</a:t>
            </a:r>
            <a:r>
              <a:rPr lang="en-US" sz="1400" b="1" i="1" dirty="0" smtClean="0">
                <a:latin typeface="Comic Sans MS" pitchFamily="66" charset="0"/>
                <a:hlinkClick r:id="rId2"/>
              </a:rPr>
              <a:t>www.xsede.org/web/xup/</a:t>
            </a:r>
          </a:p>
          <a:p>
            <a:r>
              <a:rPr lang="en-US" sz="1400" b="1" i="1" dirty="0" err="1" smtClean="0">
                <a:latin typeface="Comic Sans MS" pitchFamily="66" charset="0"/>
                <a:hlinkClick r:id="rId2"/>
              </a:rPr>
              <a:t>resource-monitor#storage_systems</a:t>
            </a:r>
            <a:endParaRPr lang="en-US" sz="1400" b="1" i="1" dirty="0">
              <a:latin typeface="Comic Sans MS" pitchFamily="66" charset="0"/>
            </a:endParaRPr>
          </a:p>
        </p:txBody>
      </p:sp>
    </p:spTree>
    <p:extLst>
      <p:ext uri="{BB962C8B-B14F-4D97-AF65-F5344CB8AC3E}">
        <p14:creationId xmlns:p14="http://schemas.microsoft.com/office/powerpoint/2010/main" val="3982515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Current XSEDE Special Purpose Resources</a:t>
            </a:r>
            <a:endParaRPr lang="en-US" dirty="0"/>
          </a:p>
        </p:txBody>
      </p:sp>
      <p:sp>
        <p:nvSpPr>
          <p:cNvPr id="7" name="Content Placeholder 6"/>
          <p:cNvSpPr>
            <a:spLocks noGrp="1"/>
          </p:cNvSpPr>
          <p:nvPr>
            <p:ph idx="1"/>
          </p:nvPr>
        </p:nvSpPr>
        <p:spPr/>
        <p:txBody>
          <a:bodyPr/>
          <a:lstStyle/>
          <a:p>
            <a:r>
              <a:rPr lang="en-US" dirty="0" smtClean="0"/>
              <a:t>Condor Pool @ Purdue</a:t>
            </a:r>
          </a:p>
          <a:p>
            <a:pPr lvl="1"/>
            <a:r>
              <a:rPr lang="en-US" dirty="0" smtClean="0"/>
              <a:t>150 TF, 27k cores</a:t>
            </a:r>
          </a:p>
          <a:p>
            <a:r>
              <a:rPr lang="en-US" dirty="0" err="1" smtClean="0"/>
              <a:t>Keeneland</a:t>
            </a:r>
            <a:r>
              <a:rPr lang="en-US" dirty="0" smtClean="0"/>
              <a:t> @ </a:t>
            </a:r>
            <a:r>
              <a:rPr lang="en-US" dirty="0" err="1" smtClean="0"/>
              <a:t>GaTech</a:t>
            </a:r>
            <a:r>
              <a:rPr lang="en-US" dirty="0" smtClean="0"/>
              <a:t>/NICS</a:t>
            </a:r>
          </a:p>
          <a:p>
            <a:pPr lvl="1"/>
            <a:r>
              <a:rPr lang="en-US" dirty="0"/>
              <a:t>d</a:t>
            </a:r>
            <a:r>
              <a:rPr lang="en-US" dirty="0" smtClean="0"/>
              <a:t>evelopmental GPU cluster platform</a:t>
            </a:r>
          </a:p>
          <a:p>
            <a:pPr lvl="1"/>
            <a:r>
              <a:rPr lang="en-US" dirty="0" smtClean="0"/>
              <a:t>production GPU cluster expected in July 2012</a:t>
            </a:r>
          </a:p>
          <a:p>
            <a:r>
              <a:rPr lang="en-US" dirty="0" err="1" smtClean="0"/>
              <a:t>FutureGrid</a:t>
            </a:r>
            <a:endParaRPr lang="en-US" dirty="0" smtClean="0"/>
          </a:p>
          <a:p>
            <a:pPr lvl="1"/>
            <a:r>
              <a:rPr lang="en-US" dirty="0" smtClean="0"/>
              <a:t>Experimental/development distributed grid environment</a:t>
            </a:r>
            <a:endParaRPr lang="en-US" dirty="0"/>
          </a:p>
        </p:txBody>
      </p:sp>
      <p:sp>
        <p:nvSpPr>
          <p:cNvPr id="5" name="Slide Number Placeholder 4"/>
          <p:cNvSpPr>
            <a:spLocks noGrp="1"/>
          </p:cNvSpPr>
          <p:nvPr>
            <p:ph type="sldNum" sz="quarter" idx="10"/>
          </p:nvPr>
        </p:nvSpPr>
        <p:spPr/>
        <p:txBody>
          <a:bodyPr/>
          <a:lstStyle/>
          <a:p>
            <a:fld id="{B6F15528-21DE-4FAA-801E-634DDDAF4B2B}" type="slidenum">
              <a:rPr lang="en-US" smtClean="0"/>
              <a:pPr/>
              <a:t>29</a:t>
            </a:fld>
            <a:endParaRPr lang="en-US"/>
          </a:p>
        </p:txBody>
      </p:sp>
      <p:sp>
        <p:nvSpPr>
          <p:cNvPr id="8" name="TextBox 7"/>
          <p:cNvSpPr txBox="1"/>
          <p:nvPr/>
        </p:nvSpPr>
        <p:spPr>
          <a:xfrm>
            <a:off x="640976" y="5334000"/>
            <a:ext cx="6981399" cy="307777"/>
          </a:xfrm>
          <a:prstGeom prst="rect">
            <a:avLst/>
          </a:prstGeom>
          <a:noFill/>
        </p:spPr>
        <p:txBody>
          <a:bodyPr wrap="none" rtlCol="0">
            <a:spAutoFit/>
          </a:bodyPr>
          <a:lstStyle/>
          <a:p>
            <a:r>
              <a:rPr lang="en-US" sz="1400" b="1" i="1" dirty="0">
                <a:latin typeface="Comic Sans MS" pitchFamily="66" charset="0"/>
                <a:hlinkClick r:id="rId2"/>
              </a:rPr>
              <a:t>https://</a:t>
            </a:r>
            <a:r>
              <a:rPr lang="en-US" sz="1400" b="1" i="1" dirty="0" smtClean="0">
                <a:latin typeface="Comic Sans MS" pitchFamily="66" charset="0"/>
                <a:hlinkClick r:id="rId2"/>
              </a:rPr>
              <a:t>www.xsede.org/web/xup/resource-monitor#special_purpose_systems</a:t>
            </a:r>
            <a:endParaRPr lang="en-US" sz="1400" b="1" i="1" dirty="0">
              <a:latin typeface="Comic Sans MS" pitchFamily="66" charset="0"/>
            </a:endParaRPr>
          </a:p>
        </p:txBody>
      </p:sp>
    </p:spTree>
    <p:extLst>
      <p:ext uri="{BB962C8B-B14F-4D97-AF65-F5344CB8AC3E}">
        <p14:creationId xmlns:p14="http://schemas.microsoft.com/office/powerpoint/2010/main" val="26558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Not Taken</a:t>
            </a:r>
            <a:endParaRPr lang="en-US" dirty="0"/>
          </a:p>
        </p:txBody>
      </p:sp>
      <p:sp>
        <p:nvSpPr>
          <p:cNvPr id="3" name="Content Placeholder 2"/>
          <p:cNvSpPr>
            <a:spLocks noGrp="1"/>
          </p:cNvSpPr>
          <p:nvPr>
            <p:ph idx="1"/>
          </p:nvPr>
        </p:nvSpPr>
        <p:spPr/>
        <p:txBody>
          <a:bodyPr>
            <a:normAutofit fontScale="85000" lnSpcReduction="20000"/>
          </a:bodyPr>
          <a:lstStyle/>
          <a:p>
            <a:r>
              <a:rPr lang="en-US" dirty="0"/>
              <a:t>Robert </a:t>
            </a:r>
            <a:r>
              <a:rPr lang="en-US" dirty="0" smtClean="0"/>
              <a:t>Frost, </a:t>
            </a:r>
            <a:r>
              <a:rPr lang="en-US" i="1" dirty="0" smtClean="0"/>
              <a:t>The </a:t>
            </a:r>
            <a:r>
              <a:rPr lang="en-US" i="1" dirty="0"/>
              <a:t>Road Not Taken</a:t>
            </a:r>
            <a:r>
              <a:rPr lang="en-US" dirty="0"/>
              <a:t>. </a:t>
            </a:r>
            <a:r>
              <a:rPr lang="en-US" dirty="0" smtClean="0"/>
              <a:t>1920</a:t>
            </a:r>
            <a:r>
              <a:rPr lang="en-US" dirty="0"/>
              <a:t>. Mountain </a:t>
            </a:r>
            <a:r>
              <a:rPr lang="en-US" dirty="0" smtClean="0"/>
              <a:t>Interval.</a:t>
            </a:r>
          </a:p>
          <a:p>
            <a:pPr marL="0" indent="0">
              <a:buNone/>
            </a:pPr>
            <a:endParaRPr lang="en-US" dirty="0" smtClean="0"/>
          </a:p>
          <a:p>
            <a:pPr marL="0" indent="0">
              <a:buNone/>
            </a:pPr>
            <a:r>
              <a:rPr lang="en-US" dirty="0"/>
              <a:t> </a:t>
            </a:r>
            <a:r>
              <a:rPr lang="en-US" dirty="0" smtClean="0"/>
              <a:t>   Two roads diverged in a yellow wood,	</a:t>
            </a:r>
          </a:p>
          <a:p>
            <a:pPr marL="0" indent="0">
              <a:buNone/>
            </a:pPr>
            <a:r>
              <a:rPr lang="en-US" dirty="0" smtClean="0"/>
              <a:t>    And sorry I could not travel both,</a:t>
            </a:r>
          </a:p>
          <a:p>
            <a:pPr marL="0" indent="0">
              <a:buNone/>
            </a:pPr>
            <a:r>
              <a:rPr lang="en-US" dirty="0" smtClean="0"/>
              <a:t>    And </a:t>
            </a:r>
            <a:r>
              <a:rPr lang="en-US" dirty="0"/>
              <a:t>be one traveler, long I stood	</a:t>
            </a:r>
          </a:p>
          <a:p>
            <a:pPr marL="0" indent="0">
              <a:buNone/>
            </a:pPr>
            <a:r>
              <a:rPr lang="en-US" dirty="0" smtClean="0"/>
              <a:t>    And </a:t>
            </a:r>
            <a:r>
              <a:rPr lang="en-US" dirty="0"/>
              <a:t>looked down one </a:t>
            </a:r>
            <a:r>
              <a:rPr lang="en-US" dirty="0" smtClean="0"/>
              <a:t>as </a:t>
            </a:r>
            <a:r>
              <a:rPr lang="en-US" dirty="0"/>
              <a:t>far as I could	</a:t>
            </a:r>
            <a:r>
              <a:rPr lang="en-US" dirty="0" smtClean="0"/>
              <a:t>(Globus?)</a:t>
            </a:r>
            <a:endParaRPr lang="en-US" dirty="0"/>
          </a:p>
          <a:p>
            <a:pPr marL="0" indent="0">
              <a:buNone/>
            </a:pPr>
            <a:r>
              <a:rPr lang="en-US" dirty="0" smtClean="0"/>
              <a:t>    To </a:t>
            </a:r>
            <a:r>
              <a:rPr lang="en-US" dirty="0"/>
              <a:t>where it bent in the undergrowth;</a:t>
            </a:r>
          </a:p>
          <a:p>
            <a:pPr marL="0" indent="0">
              <a:buNone/>
            </a:pPr>
            <a:r>
              <a:rPr lang="en-US" dirty="0"/>
              <a:t> </a:t>
            </a:r>
          </a:p>
          <a:p>
            <a:pPr marL="0" indent="0">
              <a:buNone/>
            </a:pPr>
            <a:r>
              <a:rPr lang="en-US" dirty="0" smtClean="0"/>
              <a:t>    Then </a:t>
            </a:r>
            <a:r>
              <a:rPr lang="en-US" dirty="0"/>
              <a:t>took the other, as just as fair,	</a:t>
            </a:r>
            <a:r>
              <a:rPr lang="en-US" dirty="0" smtClean="0"/>
              <a:t>      (UNICORE?)</a:t>
            </a:r>
            <a:endParaRPr lang="en-US" dirty="0"/>
          </a:p>
          <a:p>
            <a:pPr marL="0" indent="0">
              <a:buNone/>
            </a:pPr>
            <a:r>
              <a:rPr lang="en-US" dirty="0" smtClean="0"/>
              <a:t>    And </a:t>
            </a:r>
            <a:r>
              <a:rPr lang="en-US" dirty="0"/>
              <a:t>having perhaps the better claim</a:t>
            </a:r>
            <a:r>
              <a:rPr lang="en-US" dirty="0" smtClean="0"/>
              <a:t>,  …</a:t>
            </a:r>
            <a:endParaRPr lang="en-US" dirty="0"/>
          </a:p>
        </p:txBody>
      </p:sp>
    </p:spTree>
    <p:extLst>
      <p:ext uri="{BB962C8B-B14F-4D97-AF65-F5344CB8AC3E}">
        <p14:creationId xmlns:p14="http://schemas.microsoft.com/office/powerpoint/2010/main" val="456650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XSEDE Cyberinfrastructure Integration</a:t>
            </a:r>
            <a:endParaRPr lang="en-US" dirty="0"/>
          </a:p>
        </p:txBody>
      </p:sp>
      <p:sp>
        <p:nvSpPr>
          <p:cNvPr id="7" name="Content Placeholder 6"/>
          <p:cNvSpPr>
            <a:spLocks noGrp="1"/>
          </p:cNvSpPr>
          <p:nvPr>
            <p:ph idx="1"/>
          </p:nvPr>
        </p:nvSpPr>
        <p:spPr>
          <a:xfrm>
            <a:off x="457200" y="1295400"/>
            <a:ext cx="8229600" cy="4648200"/>
          </a:xfrm>
        </p:spPr>
        <p:txBody>
          <a:bodyPr>
            <a:normAutofit/>
          </a:bodyPr>
          <a:lstStyle/>
          <a:p>
            <a:r>
              <a:rPr lang="en-US" dirty="0" smtClean="0"/>
              <a:t>Open Science Grid</a:t>
            </a:r>
          </a:p>
          <a:p>
            <a:r>
              <a:rPr lang="en-US" dirty="0" smtClean="0"/>
              <a:t>PRACE</a:t>
            </a:r>
          </a:p>
        </p:txBody>
      </p:sp>
      <p:sp>
        <p:nvSpPr>
          <p:cNvPr id="5" name="Slide Number Placeholder 4"/>
          <p:cNvSpPr>
            <a:spLocks noGrp="1"/>
          </p:cNvSpPr>
          <p:nvPr>
            <p:ph type="sldNum" sz="quarter" idx="10"/>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538158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latin typeface="Arial" charset="0"/>
                <a:ea typeface="ＭＳ Ｐゴシック" pitchFamily="34" charset="-128"/>
                <a:cs typeface="Arial" charset="0"/>
              </a:rPr>
              <a:t>OSG Relationship</a:t>
            </a:r>
          </a:p>
        </p:txBody>
      </p:sp>
      <p:sp>
        <p:nvSpPr>
          <p:cNvPr id="3" name="Content Placeholder 2"/>
          <p:cNvSpPr>
            <a:spLocks noGrp="1"/>
          </p:cNvSpPr>
          <p:nvPr>
            <p:ph idx="1"/>
          </p:nvPr>
        </p:nvSpPr>
        <p:spPr/>
        <p:txBody>
          <a:bodyPr>
            <a:normAutofit fontScale="77500" lnSpcReduction="20000"/>
          </a:bodyPr>
          <a:lstStyle/>
          <a:p>
            <a:pPr>
              <a:defRPr/>
            </a:pPr>
            <a:r>
              <a:rPr lang="en-US" dirty="0" smtClean="0"/>
              <a:t>OSG is a Service Provider in XSEDE</a:t>
            </a:r>
          </a:p>
          <a:p>
            <a:pPr lvl="1">
              <a:defRPr/>
            </a:pPr>
            <a:r>
              <a:rPr lang="en-US" dirty="0" smtClean="0"/>
              <a:t>anticipated to be a Level 1 SP</a:t>
            </a:r>
          </a:p>
          <a:p>
            <a:pPr>
              <a:defRPr/>
            </a:pPr>
            <a:r>
              <a:rPr lang="en-US" dirty="0" smtClean="0"/>
              <a:t>OSG resources are made available via XSEDE allocations processes</a:t>
            </a:r>
          </a:p>
          <a:p>
            <a:pPr lvl="1">
              <a:defRPr/>
            </a:pPr>
            <a:r>
              <a:rPr lang="en-US" dirty="0"/>
              <a:t>p</a:t>
            </a:r>
            <a:r>
              <a:rPr lang="en-US" dirty="0" smtClean="0"/>
              <a:t>rimarily HTC resources </a:t>
            </a:r>
          </a:p>
          <a:p>
            <a:pPr lvl="1">
              <a:defRPr/>
            </a:pPr>
            <a:r>
              <a:rPr lang="en-US" dirty="0" smtClean="0"/>
              <a:t>opportunistic nature of OSG resource presented a new twist to allocations processes and review</a:t>
            </a:r>
          </a:p>
          <a:p>
            <a:pPr>
              <a:defRPr/>
            </a:pPr>
            <a:r>
              <a:rPr lang="en-US" dirty="0" smtClean="0"/>
              <a:t>OSG has two other interaction points with XSEDE</a:t>
            </a:r>
          </a:p>
          <a:p>
            <a:pPr lvl="1">
              <a:defRPr/>
            </a:pPr>
            <a:r>
              <a:rPr lang="en-US" dirty="0"/>
              <a:t>p</a:t>
            </a:r>
            <a:r>
              <a:rPr lang="en-US" dirty="0" smtClean="0"/>
              <a:t>articipation in outreach/campus bridging/campus champions activities</a:t>
            </a:r>
          </a:p>
          <a:p>
            <a:pPr lvl="2">
              <a:defRPr/>
            </a:pPr>
            <a:r>
              <a:rPr lang="en-US" dirty="0" smtClean="0"/>
              <a:t>assure incorporation of the OSG cyberinfrastructure resources and services into campus research and education endeavors</a:t>
            </a:r>
          </a:p>
          <a:p>
            <a:pPr lvl="1">
              <a:defRPr/>
            </a:pPr>
            <a:r>
              <a:rPr lang="en-US" dirty="0" smtClean="0"/>
              <a:t>effort in ECSS specifically to work with applications making use of both OSG and XSEDE resources</a:t>
            </a:r>
            <a:endParaRPr lang="en-US" dirty="0"/>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9D82F29-D2D0-498C-880B-C720BCC94DB0}" type="slidenum">
              <a:rPr lang="en-US" smtClean="0">
                <a:solidFill>
                  <a:schemeClr val="bg1"/>
                </a:solidFill>
              </a:rPr>
              <a:pPr eaLnBrk="1" hangingPunct="1"/>
              <a:t>31</a:t>
            </a:fld>
            <a:endParaRPr lang="en-US" smtClean="0">
              <a:solidFill>
                <a:schemeClr val="bg1"/>
              </a:solidFill>
            </a:endParaRPr>
          </a:p>
        </p:txBody>
      </p:sp>
    </p:spTree>
    <p:extLst>
      <p:ext uri="{BB962C8B-B14F-4D97-AF65-F5344CB8AC3E}">
        <p14:creationId xmlns:p14="http://schemas.microsoft.com/office/powerpoint/2010/main" val="1829669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and PRACE</a:t>
            </a:r>
            <a:endParaRPr lang="en-US" dirty="0"/>
          </a:p>
        </p:txBody>
      </p:sp>
      <p:sp>
        <p:nvSpPr>
          <p:cNvPr id="3" name="Content Placeholder 2"/>
          <p:cNvSpPr>
            <a:spLocks noGrp="1"/>
          </p:cNvSpPr>
          <p:nvPr>
            <p:ph idx="1"/>
          </p:nvPr>
        </p:nvSpPr>
        <p:spPr/>
        <p:txBody>
          <a:bodyPr/>
          <a:lstStyle/>
          <a:p>
            <a:r>
              <a:rPr lang="en-US" dirty="0" smtClean="0"/>
              <a:t>Long standing relationship with DEISA</a:t>
            </a:r>
          </a:p>
          <a:p>
            <a:pPr lvl="1"/>
            <a:r>
              <a:rPr lang="en-US" dirty="0" smtClean="0"/>
              <a:t>DEISA now subsumed into PRACE</a:t>
            </a:r>
          </a:p>
          <a:p>
            <a:pPr lvl="1"/>
            <a:endParaRPr lang="en-US" dirty="0" smtClean="0"/>
          </a:p>
          <a:p>
            <a:r>
              <a:rPr lang="en-US" dirty="0" smtClean="0"/>
              <a:t>Ongoing series of Summer Schools</a:t>
            </a:r>
          </a:p>
          <a:p>
            <a:pPr lvl="1"/>
            <a:r>
              <a:rPr lang="en-US" dirty="0"/>
              <a:t>n</a:t>
            </a:r>
            <a:r>
              <a:rPr lang="en-US" dirty="0" smtClean="0"/>
              <a:t>ext one in Dublin, Ireland, June 24-28</a:t>
            </a:r>
          </a:p>
          <a:p>
            <a:pPr lvl="1"/>
            <a:r>
              <a:rPr lang="en-US" dirty="0" smtClean="0">
                <a:hlinkClick r:id="rId2"/>
              </a:rPr>
              <a:t>www.xsede.org/web/summerschool12</a:t>
            </a:r>
            <a:endParaRPr lang="en-US" dirty="0" smtClean="0"/>
          </a:p>
          <a:p>
            <a:pPr lvl="1"/>
            <a:endParaRPr lang="en-US" dirty="0"/>
          </a:p>
          <a:p>
            <a:pPr marL="457200" lvl="1" indent="0">
              <a:buNone/>
            </a:pPr>
            <a:r>
              <a:rPr lang="en-US" b="1" i="1" dirty="0" smtClean="0"/>
              <a:t>Application deadline in March 18!!</a:t>
            </a:r>
            <a:r>
              <a:rPr lang="en-US" dirty="0" smtClean="0"/>
              <a:t>!</a:t>
            </a:r>
          </a:p>
        </p:txBody>
      </p:sp>
      <p:sp>
        <p:nvSpPr>
          <p:cNvPr id="4" name="Slide Number Placeholder 3"/>
          <p:cNvSpPr>
            <a:spLocks noGrp="1"/>
          </p:cNvSpPr>
          <p:nvPr>
            <p:ph type="sldNum" sz="quarter" idx="10"/>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09657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Developing longer term XSEDE/PRACE plans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J</a:t>
            </a:r>
            <a:r>
              <a:rPr lang="en-US" dirty="0" smtClean="0"/>
              <a:t>oint allocations call by late CY2012</a:t>
            </a:r>
          </a:p>
          <a:p>
            <a:pPr lvl="1"/>
            <a:r>
              <a:rPr lang="en-US" dirty="0" smtClean="0"/>
              <a:t>support for collaborating teams </a:t>
            </a:r>
          </a:p>
          <a:p>
            <a:pPr lvl="1"/>
            <a:r>
              <a:rPr lang="en-US" dirty="0" smtClean="0"/>
              <a:t>make one request for XSEDE and PRACE resources</a:t>
            </a:r>
          </a:p>
          <a:p>
            <a:pPr lvl="1"/>
            <a:r>
              <a:rPr lang="en-US" dirty="0" smtClean="0"/>
              <a:t>call for Expressions of Interest (</a:t>
            </a:r>
            <a:r>
              <a:rPr lang="en-US" dirty="0" err="1" smtClean="0"/>
              <a:t>EoI</a:t>
            </a:r>
            <a:r>
              <a:rPr lang="en-US" dirty="0" smtClean="0"/>
              <a:t>) in the next couple of months</a:t>
            </a:r>
          </a:p>
          <a:p>
            <a:r>
              <a:rPr lang="en-US" dirty="0" smtClean="0"/>
              <a:t>Interoperability/collaboration support</a:t>
            </a:r>
          </a:p>
          <a:p>
            <a:pPr lvl="1"/>
            <a:r>
              <a:rPr lang="en-US" dirty="0" smtClean="0"/>
              <a:t>driven by identified needs of collaborating teams in US and Europe</a:t>
            </a:r>
          </a:p>
          <a:p>
            <a:pPr lvl="1"/>
            <a:r>
              <a:rPr lang="en-US" dirty="0" smtClean="0"/>
              <a:t>beginning with technical exchanges to develop deeper understanding on one another's architectures and environments</a:t>
            </a:r>
          </a:p>
          <a:p>
            <a:pPr lvl="2"/>
            <a:r>
              <a:rPr lang="en-US" dirty="0" smtClean="0"/>
              <a:t>involving other relevant CIs: OSG, EGI, NGI,…</a:t>
            </a:r>
          </a:p>
          <a:p>
            <a:pPr lvl="2"/>
            <a:r>
              <a:rPr lang="en-US" dirty="0" smtClean="0"/>
              <a:t>first meeting in conjunction with Open Grid Forum on March 16 in Oxford, UK</a:t>
            </a:r>
          </a:p>
        </p:txBody>
      </p:sp>
      <p:sp>
        <p:nvSpPr>
          <p:cNvPr id="4" name="Slide Number Placeholder 3"/>
          <p:cNvSpPr>
            <a:spLocks noGrp="1"/>
          </p:cNvSpPr>
          <p:nvPr>
            <p:ph type="sldNum" sz="quarter" idx="10"/>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425876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715962"/>
          </a:xfrm>
        </p:spPr>
        <p:txBody>
          <a:bodyPr/>
          <a:lstStyle/>
          <a:p>
            <a:pPr algn="ctr"/>
            <a:r>
              <a:rPr lang="en-US" dirty="0" smtClean="0"/>
              <a:t>XSEDE Architecture</a:t>
            </a:r>
            <a:endParaRPr lang="en-US" dirty="0"/>
          </a:p>
        </p:txBody>
      </p:sp>
    </p:spTree>
    <p:extLst>
      <p:ext uri="{BB962C8B-B14F-4D97-AF65-F5344CB8AC3E}">
        <p14:creationId xmlns:p14="http://schemas.microsoft.com/office/powerpoint/2010/main" val="1768947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XSEDE</a:t>
            </a:r>
            <a:endParaRPr lang="en-US" dirty="0"/>
          </a:p>
        </p:txBody>
      </p:sp>
      <p:sp>
        <p:nvSpPr>
          <p:cNvPr id="3" name="Content Placeholder 2"/>
          <p:cNvSpPr>
            <a:spLocks noGrp="1"/>
          </p:cNvSpPr>
          <p:nvPr>
            <p:ph idx="1"/>
          </p:nvPr>
        </p:nvSpPr>
        <p:spPr/>
        <p:txBody>
          <a:bodyPr>
            <a:normAutofit/>
          </a:bodyPr>
          <a:lstStyle/>
          <a:p>
            <a:r>
              <a:rPr lang="en-US" dirty="0" smtClean="0"/>
              <a:t>In 2010, NCSA awarded one of two planning grants as a top finalist for NSF XD cyberinfrastructure solicitation</a:t>
            </a:r>
          </a:p>
          <a:p>
            <a:r>
              <a:rPr lang="en-US" dirty="0"/>
              <a:t>Competitors were from two </a:t>
            </a:r>
            <a:r>
              <a:rPr lang="en-US" dirty="0" smtClean="0"/>
              <a:t>roads:</a:t>
            </a:r>
            <a:endParaRPr lang="en-US" dirty="0"/>
          </a:p>
          <a:p>
            <a:pPr lvl="1"/>
            <a:r>
              <a:rPr lang="en-US" sz="3200" dirty="0"/>
              <a:t>Globus </a:t>
            </a:r>
            <a:r>
              <a:rPr lang="en-US" sz="3200" dirty="0" smtClean="0"/>
              <a:t>– XROADS: UCSD</a:t>
            </a:r>
            <a:r>
              <a:rPr lang="en-US" sz="3200" dirty="0"/>
              <a:t>, </a:t>
            </a:r>
            <a:r>
              <a:rPr lang="en-US" sz="3200" dirty="0" err="1"/>
              <a:t>UChicago</a:t>
            </a:r>
            <a:r>
              <a:rPr lang="en-US" sz="3200" dirty="0"/>
              <a:t>, etc.</a:t>
            </a:r>
          </a:p>
          <a:p>
            <a:pPr lvl="1"/>
            <a:r>
              <a:rPr lang="en-US" sz="3200" dirty="0"/>
              <a:t>UNICORE – </a:t>
            </a:r>
            <a:r>
              <a:rPr lang="en-US" sz="3200" dirty="0" smtClean="0"/>
              <a:t>XSEDE: NCSA</a:t>
            </a:r>
            <a:r>
              <a:rPr lang="en-US" sz="3200" dirty="0"/>
              <a:t>, NICS, PSC, </a:t>
            </a:r>
            <a:r>
              <a:rPr lang="en-US" sz="3200" dirty="0" smtClean="0"/>
              <a:t>TACC</a:t>
            </a:r>
            <a:endParaRPr lang="en-US" dirty="0" smtClean="0"/>
          </a:p>
        </p:txBody>
      </p:sp>
    </p:spTree>
    <p:extLst>
      <p:ext uri="{BB962C8B-B14F-4D97-AF65-F5344CB8AC3E}">
        <p14:creationId xmlns:p14="http://schemas.microsoft.com/office/powerpoint/2010/main" val="1898279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XSEDE</a:t>
            </a:r>
            <a:endParaRPr lang="en-US" dirty="0"/>
          </a:p>
        </p:txBody>
      </p:sp>
      <p:sp>
        <p:nvSpPr>
          <p:cNvPr id="3" name="Content Placeholder 2"/>
          <p:cNvSpPr>
            <a:spLocks noGrp="1"/>
          </p:cNvSpPr>
          <p:nvPr>
            <p:ph idx="1"/>
          </p:nvPr>
        </p:nvSpPr>
        <p:spPr/>
        <p:txBody>
          <a:bodyPr>
            <a:normAutofit/>
          </a:bodyPr>
          <a:lstStyle/>
          <a:p>
            <a:r>
              <a:rPr lang="en-US" dirty="0" smtClean="0"/>
              <a:t>XSEDE won and </a:t>
            </a:r>
            <a:br>
              <a:rPr lang="en-US" dirty="0" smtClean="0"/>
            </a:br>
            <a:r>
              <a:rPr lang="en-US" dirty="0" smtClean="0"/>
              <a:t>“</a:t>
            </a:r>
            <a:r>
              <a:rPr lang="en-US" dirty="0" smtClean="0">
                <a:solidFill>
                  <a:srgbClr val="FF0000"/>
                </a:solidFill>
              </a:rPr>
              <a:t>…took the road less travelled by</a:t>
            </a:r>
            <a:br>
              <a:rPr lang="en-US" dirty="0" smtClean="0">
                <a:solidFill>
                  <a:srgbClr val="FF0000"/>
                </a:solidFill>
              </a:rPr>
            </a:br>
            <a:r>
              <a:rPr lang="en-US" dirty="0" smtClean="0">
                <a:solidFill>
                  <a:srgbClr val="FF0000"/>
                </a:solidFill>
              </a:rPr>
              <a:t>and that has made all the difference</a:t>
            </a:r>
            <a:r>
              <a:rPr lang="en-US" dirty="0" smtClean="0"/>
              <a:t>”</a:t>
            </a:r>
          </a:p>
          <a:p>
            <a:endParaRPr lang="en-US" dirty="0" smtClean="0"/>
          </a:p>
          <a:p>
            <a:r>
              <a:rPr lang="en-US" dirty="0" smtClean="0"/>
              <a:t>…But wait, Reviewers advised NSF to combine some aspects of XROADS into XSEDE</a:t>
            </a:r>
          </a:p>
          <a:p>
            <a:r>
              <a:rPr lang="en-US" dirty="0" smtClean="0"/>
              <a:t>So to reduce risk we are going down both roads</a:t>
            </a:r>
          </a:p>
        </p:txBody>
      </p:sp>
    </p:spTree>
    <p:extLst>
      <p:ext uri="{BB962C8B-B14F-4D97-AF65-F5344CB8AC3E}">
        <p14:creationId xmlns:p14="http://schemas.microsoft.com/office/powerpoint/2010/main" val="3704061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Level </a:t>
            </a:r>
            <a:r>
              <a:rPr lang="en-US" dirty="0"/>
              <a:t>V</a:t>
            </a:r>
            <a:r>
              <a:rPr lang="en-US" dirty="0" smtClean="0"/>
              <a:t>iew of the XSEDE Distributed Systems Architecture</a:t>
            </a:r>
            <a:endParaRPr lang="en-US" dirty="0"/>
          </a:p>
        </p:txBody>
      </p:sp>
      <p:sp>
        <p:nvSpPr>
          <p:cNvPr id="3" name="Content Placeholder 2"/>
          <p:cNvSpPr>
            <a:spLocks noGrp="1"/>
          </p:cNvSpPr>
          <p:nvPr>
            <p:ph sz="half" idx="1"/>
          </p:nvPr>
        </p:nvSpPr>
        <p:spPr>
          <a:xfrm>
            <a:off x="76200" y="1219200"/>
            <a:ext cx="4038600" cy="4876800"/>
          </a:xfrm>
        </p:spPr>
        <p:txBody>
          <a:bodyPr>
            <a:normAutofit fontScale="77500" lnSpcReduction="20000"/>
          </a:bodyPr>
          <a:lstStyle/>
          <a:p>
            <a:r>
              <a:rPr lang="en-US" dirty="0"/>
              <a:t>A</a:t>
            </a:r>
            <a:r>
              <a:rPr lang="en-US" dirty="0" smtClean="0"/>
              <a:t>ccess Layer: </a:t>
            </a:r>
          </a:p>
          <a:p>
            <a:pPr lvl="1"/>
            <a:r>
              <a:rPr lang="en-US" dirty="0" smtClean="0"/>
              <a:t>provides </a:t>
            </a:r>
            <a:r>
              <a:rPr lang="en-US" dirty="0"/>
              <a:t>user-oriented interfaces to </a:t>
            </a:r>
            <a:r>
              <a:rPr lang="en-US" dirty="0" smtClean="0"/>
              <a:t>services</a:t>
            </a:r>
          </a:p>
          <a:p>
            <a:pPr lvl="1"/>
            <a:r>
              <a:rPr lang="en-US" dirty="0" smtClean="0"/>
              <a:t>APIs, CLIs, filesystems, GUIs</a:t>
            </a:r>
          </a:p>
          <a:p>
            <a:r>
              <a:rPr lang="en-US" dirty="0" smtClean="0"/>
              <a:t>Services Layer</a:t>
            </a:r>
            <a:r>
              <a:rPr lang="en-US" dirty="0"/>
              <a:t>: </a:t>
            </a:r>
            <a:endParaRPr lang="en-US" dirty="0" smtClean="0"/>
          </a:p>
          <a:p>
            <a:pPr lvl="1"/>
            <a:r>
              <a:rPr lang="en-US" dirty="0" smtClean="0"/>
              <a:t>protocols </a:t>
            </a:r>
            <a:r>
              <a:rPr lang="en-US" dirty="0"/>
              <a:t>that XSEDE users can use to invoke service layer </a:t>
            </a:r>
            <a:r>
              <a:rPr lang="en-US" dirty="0" smtClean="0"/>
              <a:t>functions</a:t>
            </a:r>
          </a:p>
          <a:p>
            <a:pPr lvl="1"/>
            <a:r>
              <a:rPr lang="en-US" dirty="0" smtClean="0"/>
              <a:t>execution management, discovery, information services, identity, accounting, allocation, data management,…</a:t>
            </a:r>
          </a:p>
          <a:p>
            <a:pPr lvl="1"/>
            <a:r>
              <a:rPr lang="en-US" dirty="0"/>
              <a:t>quite literally, the core of the architecture</a:t>
            </a:r>
            <a:endParaRPr lang="en-US" dirty="0" smtClean="0"/>
          </a:p>
          <a:p>
            <a:r>
              <a:rPr lang="en-US" dirty="0" smtClean="0"/>
              <a:t>Resources Layer: </a:t>
            </a:r>
          </a:p>
          <a:p>
            <a:pPr lvl="1"/>
            <a:r>
              <a:rPr lang="en-US" dirty="0" smtClean="0"/>
              <a:t>compute servers, filesystems, databases, instruments, networks, etc.</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37</a:t>
            </a:fld>
            <a:endParaRPr lang="en-US"/>
          </a:p>
        </p:txBody>
      </p:sp>
      <p:grpSp>
        <p:nvGrpSpPr>
          <p:cNvPr id="61" name="Group 60"/>
          <p:cNvGrpSpPr/>
          <p:nvPr/>
        </p:nvGrpSpPr>
        <p:grpSpPr>
          <a:xfrm>
            <a:off x="3810000" y="1968451"/>
            <a:ext cx="5236305" cy="2755949"/>
            <a:chOff x="3810000" y="1676400"/>
            <a:chExt cx="5236305" cy="2755949"/>
          </a:xfrm>
        </p:grpSpPr>
        <p:grpSp>
          <p:nvGrpSpPr>
            <p:cNvPr id="6" name="Group 5"/>
            <p:cNvGrpSpPr>
              <a:grpSpLocks noChangeAspect="1"/>
            </p:cNvGrpSpPr>
            <p:nvPr/>
          </p:nvGrpSpPr>
          <p:grpSpPr bwMode="auto">
            <a:xfrm>
              <a:off x="3810000" y="1676400"/>
              <a:ext cx="5236305" cy="2755949"/>
              <a:chOff x="0" y="960"/>
              <a:chExt cx="5472" cy="2880"/>
            </a:xfrm>
          </p:grpSpPr>
          <p:sp>
            <p:nvSpPr>
              <p:cNvPr id="7" name="Freeform 6"/>
              <p:cNvSpPr>
                <a:spLocks/>
              </p:cNvSpPr>
              <p:nvPr/>
            </p:nvSpPr>
            <p:spPr bwMode="auto">
              <a:xfrm flipH="1">
                <a:off x="1584" y="960"/>
                <a:ext cx="3888" cy="2871"/>
              </a:xfrm>
              <a:custGeom>
                <a:avLst/>
                <a:gdLst/>
                <a:ahLst/>
                <a:cxnLst>
                  <a:cxn ang="0">
                    <a:pos x="0" y="0"/>
                  </a:cxn>
                  <a:cxn ang="0">
                    <a:pos x="816" y="0"/>
                  </a:cxn>
                  <a:cxn ang="0">
                    <a:pos x="3120" y="2304"/>
                  </a:cxn>
                  <a:cxn ang="0">
                    <a:pos x="0" y="2304"/>
                  </a:cxn>
                  <a:cxn ang="0">
                    <a:pos x="0" y="0"/>
                  </a:cxn>
                </a:cxnLst>
                <a:rect l="0" t="0" r="r" b="b"/>
                <a:pathLst>
                  <a:path w="3120" h="2304">
                    <a:moveTo>
                      <a:pt x="0" y="0"/>
                    </a:moveTo>
                    <a:lnTo>
                      <a:pt x="816" y="0"/>
                    </a:lnTo>
                    <a:lnTo>
                      <a:pt x="3120" y="2304"/>
                    </a:lnTo>
                    <a:lnTo>
                      <a:pt x="0" y="2304"/>
                    </a:lnTo>
                    <a:lnTo>
                      <a:pt x="0" y="0"/>
                    </a:lnTo>
                    <a:close/>
                  </a:path>
                </a:pathLst>
              </a:custGeom>
              <a:solidFill>
                <a:srgbClr val="3366FF">
                  <a:alpha val="28000"/>
                </a:srgbClr>
              </a:soli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8" name="Freeform 7"/>
              <p:cNvSpPr>
                <a:spLocks/>
              </p:cNvSpPr>
              <p:nvPr/>
            </p:nvSpPr>
            <p:spPr bwMode="auto">
              <a:xfrm>
                <a:off x="1584" y="960"/>
                <a:ext cx="3552" cy="2880"/>
              </a:xfrm>
              <a:custGeom>
                <a:avLst/>
                <a:gdLst/>
                <a:ahLst/>
                <a:cxnLst>
                  <a:cxn ang="0">
                    <a:pos x="0" y="2880"/>
                  </a:cxn>
                  <a:cxn ang="0">
                    <a:pos x="1152" y="0"/>
                  </a:cxn>
                  <a:cxn ang="0">
                    <a:pos x="2352" y="0"/>
                  </a:cxn>
                  <a:cxn ang="0">
                    <a:pos x="3552" y="2880"/>
                  </a:cxn>
                  <a:cxn ang="0">
                    <a:pos x="0" y="2880"/>
                  </a:cxn>
                </a:cxnLst>
                <a:rect l="0" t="0" r="r" b="b"/>
                <a:pathLst>
                  <a:path w="3552" h="2880">
                    <a:moveTo>
                      <a:pt x="0" y="2880"/>
                    </a:moveTo>
                    <a:lnTo>
                      <a:pt x="1152" y="0"/>
                    </a:lnTo>
                    <a:lnTo>
                      <a:pt x="2352" y="0"/>
                    </a:lnTo>
                    <a:lnTo>
                      <a:pt x="3552" y="2880"/>
                    </a:lnTo>
                    <a:lnTo>
                      <a:pt x="0" y="2880"/>
                    </a:lnTo>
                    <a:close/>
                  </a:path>
                </a:pathLst>
              </a:custGeom>
              <a:solidFill>
                <a:srgbClr val="00FF00">
                  <a:alpha val="28000"/>
                </a:srgbClr>
              </a:soli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9" name="Freeform 8"/>
              <p:cNvSpPr>
                <a:spLocks/>
              </p:cNvSpPr>
              <p:nvPr/>
            </p:nvSpPr>
            <p:spPr bwMode="auto">
              <a:xfrm>
                <a:off x="1248" y="960"/>
                <a:ext cx="3888" cy="2871"/>
              </a:xfrm>
              <a:custGeom>
                <a:avLst/>
                <a:gdLst/>
                <a:ahLst/>
                <a:cxnLst>
                  <a:cxn ang="0">
                    <a:pos x="0" y="0"/>
                  </a:cxn>
                  <a:cxn ang="0">
                    <a:pos x="816" y="0"/>
                  </a:cxn>
                  <a:cxn ang="0">
                    <a:pos x="3120" y="2304"/>
                  </a:cxn>
                  <a:cxn ang="0">
                    <a:pos x="0" y="2304"/>
                  </a:cxn>
                  <a:cxn ang="0">
                    <a:pos x="0" y="0"/>
                  </a:cxn>
                </a:cxnLst>
                <a:rect l="0" t="0" r="r" b="b"/>
                <a:pathLst>
                  <a:path w="3120" h="2304">
                    <a:moveTo>
                      <a:pt x="0" y="0"/>
                    </a:moveTo>
                    <a:lnTo>
                      <a:pt x="816" y="0"/>
                    </a:lnTo>
                    <a:lnTo>
                      <a:pt x="3120" y="2304"/>
                    </a:lnTo>
                    <a:lnTo>
                      <a:pt x="0" y="2304"/>
                    </a:lnTo>
                    <a:lnTo>
                      <a:pt x="0" y="0"/>
                    </a:lnTo>
                    <a:close/>
                  </a:path>
                </a:pathLst>
              </a:custGeom>
              <a:solidFill>
                <a:schemeClr val="accent1">
                  <a:alpha val="28999"/>
                </a:schemeClr>
              </a:soli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10" name="Text Box 6"/>
              <p:cNvSpPr txBox="1">
                <a:spLocks noChangeArrowheads="1"/>
              </p:cNvSpPr>
              <p:nvPr/>
            </p:nvSpPr>
            <p:spPr bwMode="auto">
              <a:xfrm>
                <a:off x="1328" y="1097"/>
                <a:ext cx="1300" cy="434"/>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altLang="ja-JP" sz="1050" b="1" dirty="0" smtClean="0">
                    <a:latin typeface="Futura Bk" pitchFamily="34" charset="0"/>
                    <a:ea typeface="MS PGothic" pitchFamily="34" charset="-128"/>
                  </a:rPr>
                  <a:t>APIs </a:t>
                </a:r>
              </a:p>
              <a:p>
                <a:pPr eaLnBrk="0" hangingPunct="0"/>
                <a:r>
                  <a:rPr lang="en-US" altLang="ja-JP" sz="1050" b="1" dirty="0" smtClean="0">
                    <a:latin typeface="Futura Bk" pitchFamily="34" charset="0"/>
                    <a:ea typeface="MS PGothic" pitchFamily="34" charset="-128"/>
                  </a:rPr>
                  <a:t>and CLIs</a:t>
                </a:r>
                <a:endParaRPr lang="en-US" altLang="ja-JP" sz="1050" b="1" dirty="0">
                  <a:latin typeface="Futura Bk" pitchFamily="34" charset="0"/>
                  <a:ea typeface="MS PGothic" pitchFamily="34" charset="-128"/>
                </a:endParaRPr>
              </a:p>
            </p:txBody>
          </p:sp>
          <p:sp>
            <p:nvSpPr>
              <p:cNvPr id="11" name="Text Box 7"/>
              <p:cNvSpPr txBox="1">
                <a:spLocks noChangeArrowheads="1"/>
              </p:cNvSpPr>
              <p:nvPr/>
            </p:nvSpPr>
            <p:spPr bwMode="auto">
              <a:xfrm>
                <a:off x="4216" y="1176"/>
                <a:ext cx="1220" cy="434"/>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eaLnBrk="0" hangingPunct="0"/>
                <a:r>
                  <a:rPr lang="en-US" altLang="ja-JP" sz="1050" b="1" dirty="0" smtClean="0">
                    <a:latin typeface="Futura Bk" pitchFamily="34" charset="0"/>
                    <a:ea typeface="MS PGothic" pitchFamily="34" charset="-128"/>
                  </a:rPr>
                  <a:t>Thin and Thick </a:t>
                </a:r>
              </a:p>
              <a:p>
                <a:pPr algn="r" eaLnBrk="0" hangingPunct="0"/>
                <a:r>
                  <a:rPr lang="en-US" altLang="ja-JP" sz="1050" b="1" dirty="0" smtClean="0">
                    <a:latin typeface="Futura Bk" pitchFamily="34" charset="0"/>
                    <a:ea typeface="MS PGothic" pitchFamily="34" charset="-128"/>
                  </a:rPr>
                  <a:t>Client GUIs</a:t>
                </a:r>
                <a:endParaRPr lang="en-US" altLang="ja-JP" sz="1050" b="1" dirty="0">
                  <a:latin typeface="Futura Bk" pitchFamily="34" charset="0"/>
                  <a:ea typeface="MS PGothic" pitchFamily="34" charset="-128"/>
                </a:endParaRPr>
              </a:p>
            </p:txBody>
          </p:sp>
          <p:sp>
            <p:nvSpPr>
              <p:cNvPr id="12" name="Text Box 8"/>
              <p:cNvSpPr txBox="1">
                <a:spLocks noChangeArrowheads="1"/>
              </p:cNvSpPr>
              <p:nvPr/>
            </p:nvSpPr>
            <p:spPr bwMode="auto">
              <a:xfrm>
                <a:off x="2544" y="1053"/>
                <a:ext cx="1584" cy="450"/>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altLang="ja-JP" sz="1050" b="1" dirty="0">
                    <a:latin typeface="Futura Bk" pitchFamily="34" charset="0"/>
                    <a:ea typeface="MS PGothic" pitchFamily="34" charset="-128"/>
                  </a:rPr>
                  <a:t>Transparent access via the file system</a:t>
                </a:r>
              </a:p>
            </p:txBody>
          </p:sp>
          <p:sp>
            <p:nvSpPr>
              <p:cNvPr id="13" name="Line 9"/>
              <p:cNvSpPr>
                <a:spLocks noChangeShapeType="1"/>
              </p:cNvSpPr>
              <p:nvPr/>
            </p:nvSpPr>
            <p:spPr bwMode="auto">
              <a:xfrm>
                <a:off x="0" y="1632"/>
                <a:ext cx="5472" cy="0"/>
              </a:xfrm>
              <a:prstGeom prst="line">
                <a:avLst/>
              </a:prstGeom>
              <a:noFill/>
              <a:ln w="28575">
                <a:solidFill>
                  <a:schemeClr val="bg2"/>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14" name="Text Box 10"/>
              <p:cNvSpPr txBox="1">
                <a:spLocks noChangeArrowheads="1"/>
              </p:cNvSpPr>
              <p:nvPr/>
            </p:nvSpPr>
            <p:spPr bwMode="auto">
              <a:xfrm>
                <a:off x="80" y="2221"/>
                <a:ext cx="1190" cy="265"/>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altLang="ja-JP" sz="1050" b="1" dirty="0" smtClean="0">
                    <a:latin typeface="Futura Bk" pitchFamily="34" charset="0"/>
                    <a:ea typeface="MS PGothic" pitchFamily="34" charset="-128"/>
                  </a:rPr>
                  <a:t>Services Layer</a:t>
                </a:r>
                <a:endParaRPr lang="en-US" altLang="ja-JP" sz="1050" b="1" dirty="0">
                  <a:latin typeface="Futura Bk" pitchFamily="34" charset="0"/>
                  <a:ea typeface="MS PGothic" pitchFamily="34" charset="-128"/>
                </a:endParaRPr>
              </a:p>
            </p:txBody>
          </p:sp>
          <p:sp>
            <p:nvSpPr>
              <p:cNvPr id="15" name="Line 11"/>
              <p:cNvSpPr>
                <a:spLocks noChangeShapeType="1"/>
              </p:cNvSpPr>
              <p:nvPr/>
            </p:nvSpPr>
            <p:spPr bwMode="auto">
              <a:xfrm>
                <a:off x="0" y="3120"/>
                <a:ext cx="5472" cy="0"/>
              </a:xfrm>
              <a:prstGeom prst="line">
                <a:avLst/>
              </a:prstGeom>
              <a:noFill/>
              <a:ln w="28575">
                <a:solidFill>
                  <a:schemeClr val="bg2"/>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16" name="Text Box 12"/>
              <p:cNvSpPr txBox="1">
                <a:spLocks noChangeArrowheads="1"/>
              </p:cNvSpPr>
              <p:nvPr/>
            </p:nvSpPr>
            <p:spPr bwMode="auto">
              <a:xfrm>
                <a:off x="326" y="3312"/>
                <a:ext cx="948" cy="273"/>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altLang="ja-JP" sz="1050" b="1" dirty="0">
                    <a:latin typeface="Futura Bk" pitchFamily="34" charset="0"/>
                    <a:ea typeface="MS PGothic" pitchFamily="34" charset="-128"/>
                  </a:rPr>
                  <a:t>Resources</a:t>
                </a:r>
              </a:p>
            </p:txBody>
          </p:sp>
          <p:sp>
            <p:nvSpPr>
              <p:cNvPr id="17" name="Line 13"/>
              <p:cNvSpPr>
                <a:spLocks noChangeShapeType="1"/>
              </p:cNvSpPr>
              <p:nvPr/>
            </p:nvSpPr>
            <p:spPr bwMode="auto">
              <a:xfrm>
                <a:off x="0" y="3840"/>
                <a:ext cx="5472" cy="0"/>
              </a:xfrm>
              <a:prstGeom prst="line">
                <a:avLst/>
              </a:prstGeom>
              <a:noFill/>
              <a:ln w="28575">
                <a:solidFill>
                  <a:schemeClr val="bg2"/>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22" name="Rectangle 21"/>
              <p:cNvSpPr>
                <a:spLocks noChangeArrowheads="1"/>
              </p:cNvSpPr>
              <p:nvPr/>
            </p:nvSpPr>
            <p:spPr bwMode="auto">
              <a:xfrm>
                <a:off x="2976" y="2160"/>
                <a:ext cx="768" cy="144"/>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altLang="ja-JP" sz="700">
                    <a:latin typeface="Futura Bk" pitchFamily="34" charset="0"/>
                    <a:ea typeface="MS PGothic" pitchFamily="34" charset="-128"/>
                  </a:rPr>
                  <a:t>Execution Mgt</a:t>
                </a:r>
              </a:p>
            </p:txBody>
          </p:sp>
          <p:sp>
            <p:nvSpPr>
              <p:cNvPr id="23" name="Rectangle 22"/>
              <p:cNvSpPr>
                <a:spLocks noChangeArrowheads="1"/>
              </p:cNvSpPr>
              <p:nvPr/>
            </p:nvSpPr>
            <p:spPr bwMode="auto">
              <a:xfrm>
                <a:off x="2160" y="2160"/>
                <a:ext cx="768" cy="144"/>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altLang="ja-JP" sz="700" dirty="0" smtClean="0">
                    <a:latin typeface="Futura Bk" pitchFamily="34" charset="0"/>
                    <a:ea typeface="MS PGothic" pitchFamily="34" charset="-128"/>
                  </a:rPr>
                  <a:t>Identity</a:t>
                </a:r>
                <a:endParaRPr lang="en-US" altLang="ja-JP" sz="700" dirty="0">
                  <a:latin typeface="Futura Bk" pitchFamily="34" charset="0"/>
                  <a:ea typeface="MS PGothic" pitchFamily="34" charset="-128"/>
                </a:endParaRPr>
              </a:p>
            </p:txBody>
          </p:sp>
          <p:sp>
            <p:nvSpPr>
              <p:cNvPr id="32" name="Rectangle 31"/>
              <p:cNvSpPr>
                <a:spLocks noChangeArrowheads="1"/>
              </p:cNvSpPr>
              <p:nvPr/>
            </p:nvSpPr>
            <p:spPr bwMode="auto">
              <a:xfrm>
                <a:off x="3789" y="2149"/>
                <a:ext cx="768" cy="144"/>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altLang="ja-JP" sz="700" dirty="0" smtClean="0">
                    <a:latin typeface="Futura Bk" pitchFamily="34" charset="0"/>
                    <a:ea typeface="MS PGothic" pitchFamily="34" charset="-128"/>
                  </a:rPr>
                  <a:t>Discovery &amp; Info</a:t>
                </a:r>
                <a:endParaRPr lang="en-US" altLang="ja-JP" sz="700" dirty="0">
                  <a:latin typeface="Futura Bk" pitchFamily="34" charset="0"/>
                  <a:ea typeface="MS PGothic" pitchFamily="34" charset="-128"/>
                </a:endParaRPr>
              </a:p>
            </p:txBody>
          </p:sp>
          <p:sp>
            <p:nvSpPr>
              <p:cNvPr id="33" name="Text Box 37"/>
              <p:cNvSpPr txBox="1">
                <a:spLocks noChangeArrowheads="1"/>
              </p:cNvSpPr>
              <p:nvPr/>
            </p:nvSpPr>
            <p:spPr bwMode="auto">
              <a:xfrm>
                <a:off x="192" y="1344"/>
                <a:ext cx="1144" cy="273"/>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altLang="ja-JP" sz="1050" b="1" dirty="0">
                    <a:latin typeface="Futura Bk" pitchFamily="34" charset="0"/>
                    <a:ea typeface="MS PGothic" pitchFamily="34" charset="-128"/>
                  </a:rPr>
                  <a:t>Access Layer</a:t>
                </a:r>
              </a:p>
            </p:txBody>
          </p:sp>
          <p:sp>
            <p:nvSpPr>
              <p:cNvPr id="38" name="tower"/>
              <p:cNvSpPr>
                <a:spLocks noEditPoints="1" noChangeArrowheads="1"/>
              </p:cNvSpPr>
              <p:nvPr/>
            </p:nvSpPr>
            <p:spPr bwMode="auto">
              <a:xfrm>
                <a:off x="1454" y="3286"/>
                <a:ext cx="251" cy="27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39" name="AutoShape 49"/>
              <p:cNvSpPr>
                <a:spLocks noChangeArrowheads="1"/>
              </p:cNvSpPr>
              <p:nvPr/>
            </p:nvSpPr>
            <p:spPr bwMode="auto">
              <a:xfrm>
                <a:off x="1584" y="3456"/>
                <a:ext cx="190" cy="202"/>
              </a:xfrm>
              <a:prstGeom prst="can">
                <a:avLst>
                  <a:gd name="adj" fmla="val 26579"/>
                </a:avLst>
              </a:prstGeom>
              <a:solidFill>
                <a:schemeClr val="bg1"/>
              </a:solid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40" name="tower"/>
              <p:cNvSpPr>
                <a:spLocks noEditPoints="1" noChangeArrowheads="1"/>
              </p:cNvSpPr>
              <p:nvPr/>
            </p:nvSpPr>
            <p:spPr bwMode="auto">
              <a:xfrm>
                <a:off x="1824" y="3168"/>
                <a:ext cx="251" cy="27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41" name="tower"/>
              <p:cNvSpPr>
                <a:spLocks noEditPoints="1" noChangeArrowheads="1"/>
              </p:cNvSpPr>
              <p:nvPr/>
            </p:nvSpPr>
            <p:spPr bwMode="auto">
              <a:xfrm>
                <a:off x="2366" y="3286"/>
                <a:ext cx="251" cy="27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42" name="AutoShape 54"/>
              <p:cNvSpPr>
                <a:spLocks noChangeArrowheads="1"/>
              </p:cNvSpPr>
              <p:nvPr/>
            </p:nvSpPr>
            <p:spPr bwMode="auto">
              <a:xfrm>
                <a:off x="2496" y="3456"/>
                <a:ext cx="190" cy="202"/>
              </a:xfrm>
              <a:prstGeom prst="can">
                <a:avLst>
                  <a:gd name="adj" fmla="val 26579"/>
                </a:avLst>
              </a:prstGeom>
              <a:solidFill>
                <a:schemeClr val="bg1"/>
              </a:solid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43" name="tower"/>
              <p:cNvSpPr>
                <a:spLocks noEditPoints="1" noChangeArrowheads="1"/>
              </p:cNvSpPr>
              <p:nvPr/>
            </p:nvSpPr>
            <p:spPr bwMode="auto">
              <a:xfrm>
                <a:off x="4814" y="3286"/>
                <a:ext cx="251" cy="27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44" name="AutoShape 56"/>
              <p:cNvSpPr>
                <a:spLocks noChangeArrowheads="1"/>
              </p:cNvSpPr>
              <p:nvPr/>
            </p:nvSpPr>
            <p:spPr bwMode="auto">
              <a:xfrm>
                <a:off x="4944" y="3456"/>
                <a:ext cx="190" cy="202"/>
              </a:xfrm>
              <a:prstGeom prst="can">
                <a:avLst>
                  <a:gd name="adj" fmla="val 26579"/>
                </a:avLst>
              </a:prstGeom>
              <a:solidFill>
                <a:schemeClr val="bg1"/>
              </a:solid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45" name="tower"/>
              <p:cNvSpPr>
                <a:spLocks noEditPoints="1" noChangeArrowheads="1"/>
              </p:cNvSpPr>
              <p:nvPr/>
            </p:nvSpPr>
            <p:spPr bwMode="auto">
              <a:xfrm>
                <a:off x="3998" y="3286"/>
                <a:ext cx="251" cy="27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46" name="AutoShape 58"/>
              <p:cNvSpPr>
                <a:spLocks noChangeArrowheads="1"/>
              </p:cNvSpPr>
              <p:nvPr/>
            </p:nvSpPr>
            <p:spPr bwMode="auto">
              <a:xfrm>
                <a:off x="4128" y="3456"/>
                <a:ext cx="190" cy="202"/>
              </a:xfrm>
              <a:prstGeom prst="can">
                <a:avLst>
                  <a:gd name="adj" fmla="val 26579"/>
                </a:avLst>
              </a:prstGeom>
              <a:solidFill>
                <a:schemeClr val="bg1"/>
              </a:solid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47" name="tower"/>
              <p:cNvSpPr>
                <a:spLocks noEditPoints="1" noChangeArrowheads="1"/>
              </p:cNvSpPr>
              <p:nvPr/>
            </p:nvSpPr>
            <p:spPr bwMode="auto">
              <a:xfrm>
                <a:off x="3182" y="3238"/>
                <a:ext cx="251" cy="27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48" name="AutoShape 60"/>
              <p:cNvSpPr>
                <a:spLocks noChangeArrowheads="1"/>
              </p:cNvSpPr>
              <p:nvPr/>
            </p:nvSpPr>
            <p:spPr bwMode="auto">
              <a:xfrm>
                <a:off x="3312" y="3408"/>
                <a:ext cx="190" cy="202"/>
              </a:xfrm>
              <a:prstGeom prst="can">
                <a:avLst>
                  <a:gd name="adj" fmla="val 26579"/>
                </a:avLst>
              </a:prstGeom>
              <a:solidFill>
                <a:schemeClr val="bg1"/>
              </a:solid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49" name="AutoShape 61"/>
              <p:cNvSpPr>
                <a:spLocks noChangeArrowheads="1"/>
              </p:cNvSpPr>
              <p:nvPr/>
            </p:nvSpPr>
            <p:spPr bwMode="auto">
              <a:xfrm>
                <a:off x="1680" y="3552"/>
                <a:ext cx="190" cy="202"/>
              </a:xfrm>
              <a:prstGeom prst="can">
                <a:avLst>
                  <a:gd name="adj" fmla="val 26579"/>
                </a:avLst>
              </a:prstGeom>
              <a:solidFill>
                <a:schemeClr val="bg1"/>
              </a:solid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sp>
            <p:nvSpPr>
              <p:cNvPr id="50" name="AutoShape 62"/>
              <p:cNvSpPr>
                <a:spLocks noChangeArrowheads="1"/>
              </p:cNvSpPr>
              <p:nvPr/>
            </p:nvSpPr>
            <p:spPr bwMode="auto">
              <a:xfrm>
                <a:off x="3456" y="3456"/>
                <a:ext cx="190" cy="202"/>
              </a:xfrm>
              <a:prstGeom prst="can">
                <a:avLst>
                  <a:gd name="adj" fmla="val 26579"/>
                </a:avLst>
              </a:prstGeom>
              <a:solidFill>
                <a:schemeClr val="bg1"/>
              </a:solid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000"/>
              </a:p>
            </p:txBody>
          </p:sp>
        </p:grpSp>
        <p:sp>
          <p:nvSpPr>
            <p:cNvPr id="55" name="Rectangle 54"/>
            <p:cNvSpPr>
              <a:spLocks noChangeArrowheads="1"/>
            </p:cNvSpPr>
            <p:nvPr/>
          </p:nvSpPr>
          <p:spPr bwMode="auto">
            <a:xfrm>
              <a:off x="6648252" y="3062603"/>
              <a:ext cx="734920" cy="137797"/>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altLang="ja-JP" sz="700" dirty="0" smtClean="0">
                  <a:latin typeface="Futura Bk" pitchFamily="34" charset="0"/>
                  <a:ea typeface="MS PGothic" pitchFamily="34" charset="-128"/>
                </a:rPr>
                <a:t>Data Management</a:t>
              </a:r>
              <a:endParaRPr lang="en-US" altLang="ja-JP" sz="700" dirty="0">
                <a:latin typeface="Futura Bk" pitchFamily="34" charset="0"/>
                <a:ea typeface="MS PGothic" pitchFamily="34" charset="-128"/>
              </a:endParaRPr>
            </a:p>
          </p:txBody>
        </p:sp>
        <p:sp>
          <p:nvSpPr>
            <p:cNvPr id="56" name="Rectangle 55"/>
            <p:cNvSpPr>
              <a:spLocks noChangeArrowheads="1"/>
            </p:cNvSpPr>
            <p:nvPr/>
          </p:nvSpPr>
          <p:spPr bwMode="auto">
            <a:xfrm>
              <a:off x="5867400" y="3062603"/>
              <a:ext cx="734920" cy="137797"/>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altLang="ja-JP" sz="700" dirty="0" smtClean="0">
                  <a:latin typeface="Futura Bk" pitchFamily="34" charset="0"/>
                  <a:ea typeface="MS PGothic" pitchFamily="34" charset="-128"/>
                </a:rPr>
                <a:t>Accounting &amp; </a:t>
              </a:r>
              <a:r>
                <a:rPr lang="en-US" altLang="ja-JP" sz="700" dirty="0" err="1" smtClean="0">
                  <a:latin typeface="Futura Bk" pitchFamily="34" charset="0"/>
                  <a:ea typeface="MS PGothic" pitchFamily="34" charset="-128"/>
                </a:rPr>
                <a:t>Alloc</a:t>
              </a:r>
              <a:endParaRPr lang="en-US" altLang="ja-JP" sz="700" dirty="0">
                <a:latin typeface="Futura Bk" pitchFamily="34" charset="0"/>
                <a:ea typeface="MS PGothic" pitchFamily="34" charset="-128"/>
              </a:endParaRPr>
            </a:p>
          </p:txBody>
        </p:sp>
        <p:sp>
          <p:nvSpPr>
            <p:cNvPr id="57" name="Rectangle 56"/>
            <p:cNvSpPr>
              <a:spLocks noChangeArrowheads="1"/>
            </p:cNvSpPr>
            <p:nvPr/>
          </p:nvSpPr>
          <p:spPr bwMode="auto">
            <a:xfrm>
              <a:off x="7426234" y="3052077"/>
              <a:ext cx="734920" cy="137797"/>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altLang="ja-JP" sz="700" dirty="0" smtClean="0">
                  <a:latin typeface="Futura Bk" pitchFamily="34" charset="0"/>
                  <a:ea typeface="MS PGothic" pitchFamily="34" charset="-128"/>
                </a:rPr>
                <a:t>Infrastructure </a:t>
              </a:r>
              <a:r>
                <a:rPr lang="en-US" altLang="ja-JP" sz="700" dirty="0" err="1" smtClean="0">
                  <a:latin typeface="Futura Bk" pitchFamily="34" charset="0"/>
                  <a:ea typeface="MS PGothic" pitchFamily="34" charset="-128"/>
                </a:rPr>
                <a:t>Svcs</a:t>
              </a:r>
              <a:endParaRPr lang="en-US" altLang="ja-JP" sz="700" dirty="0">
                <a:latin typeface="Futura Bk" pitchFamily="34" charset="0"/>
                <a:ea typeface="MS PGothic" pitchFamily="34" charset="-128"/>
              </a:endParaRPr>
            </a:p>
          </p:txBody>
        </p:sp>
        <p:sp>
          <p:nvSpPr>
            <p:cNvPr id="58" name="Rectangle 57"/>
            <p:cNvSpPr>
              <a:spLocks noChangeArrowheads="1"/>
            </p:cNvSpPr>
            <p:nvPr/>
          </p:nvSpPr>
          <p:spPr bwMode="auto">
            <a:xfrm>
              <a:off x="6640498" y="3287126"/>
              <a:ext cx="734920" cy="137797"/>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altLang="ja-JP" sz="700" dirty="0" smtClean="0">
                  <a:latin typeface="Futura Bk" pitchFamily="34" charset="0"/>
                  <a:ea typeface="MS PGothic" pitchFamily="34" charset="-128"/>
                </a:rPr>
                <a:t>…</a:t>
              </a:r>
              <a:endParaRPr lang="en-US" altLang="ja-JP" sz="700" dirty="0">
                <a:latin typeface="Futura Bk" pitchFamily="34" charset="0"/>
                <a:ea typeface="MS PGothic" pitchFamily="34" charset="-128"/>
              </a:endParaRPr>
            </a:p>
          </p:txBody>
        </p:sp>
        <p:sp>
          <p:nvSpPr>
            <p:cNvPr id="59" name="Rectangle 58"/>
            <p:cNvSpPr>
              <a:spLocks noChangeArrowheads="1"/>
            </p:cNvSpPr>
            <p:nvPr/>
          </p:nvSpPr>
          <p:spPr bwMode="auto">
            <a:xfrm>
              <a:off x="5859646" y="3287126"/>
              <a:ext cx="734920" cy="137797"/>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altLang="ja-JP" sz="700" dirty="0" smtClean="0">
                  <a:latin typeface="Futura Bk" pitchFamily="34" charset="0"/>
                  <a:ea typeface="MS PGothic" pitchFamily="34" charset="-128"/>
                </a:rPr>
                <a:t>…</a:t>
              </a:r>
              <a:endParaRPr lang="en-US" altLang="ja-JP" sz="700" dirty="0">
                <a:latin typeface="Futura Bk" pitchFamily="34" charset="0"/>
                <a:ea typeface="MS PGothic" pitchFamily="34" charset="-128"/>
              </a:endParaRPr>
            </a:p>
          </p:txBody>
        </p:sp>
        <p:sp>
          <p:nvSpPr>
            <p:cNvPr id="60" name="Rectangle 59"/>
            <p:cNvSpPr>
              <a:spLocks noChangeArrowheads="1"/>
            </p:cNvSpPr>
            <p:nvPr/>
          </p:nvSpPr>
          <p:spPr bwMode="auto">
            <a:xfrm>
              <a:off x="7418480" y="3276600"/>
              <a:ext cx="734920" cy="137797"/>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altLang="ja-JP" sz="700" dirty="0" smtClean="0">
                  <a:latin typeface="Futura Bk" pitchFamily="34" charset="0"/>
                  <a:ea typeface="MS PGothic" pitchFamily="34" charset="-128"/>
                </a:rPr>
                <a:t>…</a:t>
              </a:r>
              <a:endParaRPr lang="en-US" altLang="ja-JP" sz="700" dirty="0">
                <a:latin typeface="Futura Bk" pitchFamily="34" charset="0"/>
                <a:ea typeface="MS PGothic" pitchFamily="34" charset="-128"/>
              </a:endParaRPr>
            </a:p>
          </p:txBody>
        </p:sp>
      </p:grpSp>
    </p:spTree>
    <p:extLst>
      <p:ext uri="{BB962C8B-B14F-4D97-AF65-F5344CB8AC3E}">
        <p14:creationId xmlns:p14="http://schemas.microsoft.com/office/powerpoint/2010/main" val="853552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Architecture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143000"/>
            <a:ext cx="7880437" cy="4724400"/>
          </a:xfrm>
        </p:spPr>
      </p:pic>
    </p:spTree>
    <p:extLst>
      <p:ext uri="{BB962C8B-B14F-4D97-AF65-F5344CB8AC3E}">
        <p14:creationId xmlns:p14="http://schemas.microsoft.com/office/powerpoint/2010/main" val="3783084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Access Layer</a:t>
            </a:r>
            <a:endParaRPr lang="en-US" dirty="0"/>
          </a:p>
        </p:txBody>
      </p:sp>
      <p:sp>
        <p:nvSpPr>
          <p:cNvPr id="3" name="Content Placeholder 2"/>
          <p:cNvSpPr>
            <a:spLocks noGrp="1"/>
          </p:cNvSpPr>
          <p:nvPr>
            <p:ph idx="1"/>
          </p:nvPr>
        </p:nvSpPr>
        <p:spPr>
          <a:xfrm>
            <a:off x="457200" y="1143000"/>
            <a:ext cx="8229600" cy="5029200"/>
          </a:xfrm>
        </p:spPr>
        <p:txBody>
          <a:bodyPr>
            <a:normAutofit fontScale="55000" lnSpcReduction="20000"/>
          </a:bodyPr>
          <a:lstStyle/>
          <a:p>
            <a:r>
              <a:rPr lang="en-US" dirty="0" smtClean="0"/>
              <a:t>Thin client GUIs</a:t>
            </a:r>
          </a:p>
          <a:p>
            <a:pPr lvl="1"/>
            <a:r>
              <a:rPr lang="en-US" dirty="0" smtClean="0"/>
              <a:t>accessed via a web browser </a:t>
            </a:r>
          </a:p>
          <a:p>
            <a:pPr lvl="1"/>
            <a:r>
              <a:rPr lang="en-US" dirty="0" smtClean="0"/>
              <a:t>Examples: XSEDE User Portal, Globus Online, many gateways</a:t>
            </a:r>
          </a:p>
          <a:p>
            <a:r>
              <a:rPr lang="en-US" dirty="0" smtClean="0"/>
              <a:t>Thick client GUIs</a:t>
            </a:r>
          </a:p>
          <a:p>
            <a:pPr lvl="1"/>
            <a:r>
              <a:rPr lang="en-US" dirty="0" smtClean="0"/>
              <a:t>require some application beyond a Web browser </a:t>
            </a:r>
          </a:p>
          <a:p>
            <a:pPr lvl="1"/>
            <a:r>
              <a:rPr lang="en-US" dirty="0" smtClean="0"/>
              <a:t>Examples: Genesis II GUI and the UNICORE 6 Rich Client (URC)</a:t>
            </a:r>
          </a:p>
          <a:p>
            <a:r>
              <a:rPr lang="en-US" dirty="0" smtClean="0"/>
              <a:t>Command line interfaces (CLIs)</a:t>
            </a:r>
          </a:p>
          <a:p>
            <a:pPr lvl="1"/>
            <a:r>
              <a:rPr lang="en-US" dirty="0" smtClean="0"/>
              <a:t>tools that that allow XSEDE resources and services to be accessed from the command line or via scripting languages</a:t>
            </a:r>
          </a:p>
          <a:p>
            <a:pPr lvl="1"/>
            <a:r>
              <a:rPr lang="en-US" dirty="0" smtClean="0"/>
              <a:t>Examples: UNICORE Command Line Client (UCC), the Globus Toolkit CLI, the Globus Online CLI, and the Genesis II grid shell</a:t>
            </a:r>
          </a:p>
          <a:p>
            <a:pPr lvl="2"/>
            <a:r>
              <a:rPr lang="en-US" dirty="0" smtClean="0"/>
              <a:t>typically implemented by programs that must be installed</a:t>
            </a:r>
          </a:p>
          <a:p>
            <a:r>
              <a:rPr lang="en-US" dirty="0" smtClean="0"/>
              <a:t>Application programming interfaces (APIs)</a:t>
            </a:r>
          </a:p>
          <a:p>
            <a:pPr lvl="1"/>
            <a:r>
              <a:rPr lang="en-US" dirty="0" smtClean="0"/>
              <a:t>language-specific interfaces to XSEDE services</a:t>
            </a:r>
          </a:p>
          <a:p>
            <a:pPr lvl="1"/>
            <a:r>
              <a:rPr lang="en-US" dirty="0" smtClean="0"/>
              <a:t>implemented by libraries </a:t>
            </a:r>
          </a:p>
          <a:p>
            <a:pPr lvl="1"/>
            <a:r>
              <a:rPr lang="en-US" dirty="0" smtClean="0"/>
              <a:t>Examples: Simple API for Grid Applications (SAGA) bindings, Genesis II Java bindings, </a:t>
            </a:r>
            <a:r>
              <a:rPr lang="en-US" dirty="0" err="1" smtClean="0"/>
              <a:t>jGlobus</a:t>
            </a:r>
            <a:r>
              <a:rPr lang="en-US" dirty="0" smtClean="0"/>
              <a:t> libraries</a:t>
            </a:r>
          </a:p>
          <a:p>
            <a:r>
              <a:rPr lang="en-US" dirty="0" smtClean="0"/>
              <a:t>File system mechanisms: </a:t>
            </a:r>
          </a:p>
          <a:p>
            <a:pPr lvl="1"/>
            <a:r>
              <a:rPr lang="en-US" dirty="0" smtClean="0"/>
              <a:t>file system paradigm and interfaces</a:t>
            </a:r>
          </a:p>
          <a:p>
            <a:pPr lvl="1"/>
            <a:r>
              <a:rPr lang="en-US" dirty="0" smtClean="0"/>
              <a:t>Examples (beyond local file systems): XSEDE Wide File System (XWFS), Global Federated File System (GFFS)</a:t>
            </a:r>
          </a:p>
          <a:p>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39</a:t>
            </a:fld>
            <a:endParaRPr lang="en-US"/>
          </a:p>
        </p:txBody>
      </p:sp>
    </p:spTree>
    <p:extLst>
      <p:ext uri="{BB962C8B-B14F-4D97-AF65-F5344CB8AC3E}">
        <p14:creationId xmlns:p14="http://schemas.microsoft.com/office/powerpoint/2010/main" val="350423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715962"/>
          </a:xfrm>
        </p:spPr>
        <p:txBody>
          <a:bodyPr/>
          <a:lstStyle/>
          <a:p>
            <a:pPr algn="ctr"/>
            <a:r>
              <a:rPr lang="en-US" dirty="0" smtClean="0"/>
              <a:t>XSEDE Overview</a:t>
            </a:r>
            <a:endParaRPr lang="en-US" dirty="0"/>
          </a:p>
        </p:txBody>
      </p:sp>
    </p:spTree>
    <p:extLst>
      <p:ext uri="{BB962C8B-B14F-4D97-AF65-F5344CB8AC3E}">
        <p14:creationId xmlns:p14="http://schemas.microsoft.com/office/powerpoint/2010/main" val="145911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Services Layer</a:t>
            </a:r>
            <a:endParaRPr lang="en-US" dirty="0"/>
          </a:p>
        </p:txBody>
      </p:sp>
      <p:sp>
        <p:nvSpPr>
          <p:cNvPr id="3" name="Content Placeholder 2"/>
          <p:cNvSpPr>
            <a:spLocks noGrp="1"/>
          </p:cNvSpPr>
          <p:nvPr>
            <p:ph idx="1"/>
          </p:nvPr>
        </p:nvSpPr>
        <p:spPr/>
        <p:txBody>
          <a:bodyPr>
            <a:normAutofit fontScale="62500" lnSpcReduction="20000"/>
          </a:bodyPr>
          <a:lstStyle/>
          <a:p>
            <a:r>
              <a:rPr lang="en-US" dirty="0"/>
              <a:t>Execution Management </a:t>
            </a:r>
            <a:r>
              <a:rPr lang="en-US" dirty="0" smtClean="0"/>
              <a:t>Services (BES, etc.)</a:t>
            </a:r>
          </a:p>
          <a:p>
            <a:pPr lvl="1"/>
            <a:r>
              <a:rPr lang="en-US" dirty="0" smtClean="0"/>
              <a:t>instantiating/managing </a:t>
            </a:r>
            <a:r>
              <a:rPr lang="en-US" dirty="0"/>
              <a:t>units of </a:t>
            </a:r>
            <a:r>
              <a:rPr lang="en-US" dirty="0" smtClean="0"/>
              <a:t>work</a:t>
            </a:r>
          </a:p>
          <a:p>
            <a:pPr lvl="2"/>
            <a:r>
              <a:rPr lang="en-US" dirty="0" smtClean="0"/>
              <a:t>single </a:t>
            </a:r>
            <a:r>
              <a:rPr lang="en-US" dirty="0"/>
              <a:t>activities, sets of independent activities, or </a:t>
            </a:r>
            <a:r>
              <a:rPr lang="en-US" dirty="0" smtClean="0"/>
              <a:t>workflows</a:t>
            </a:r>
            <a:endParaRPr lang="en-US" dirty="0"/>
          </a:p>
          <a:p>
            <a:r>
              <a:rPr lang="en-US" dirty="0"/>
              <a:t>Discovery and Information </a:t>
            </a:r>
            <a:r>
              <a:rPr lang="en-US" dirty="0" smtClean="0"/>
              <a:t>Services</a:t>
            </a:r>
          </a:p>
          <a:p>
            <a:pPr lvl="1"/>
            <a:r>
              <a:rPr lang="en-US" dirty="0" smtClean="0"/>
              <a:t>find </a:t>
            </a:r>
            <a:r>
              <a:rPr lang="en-US" dirty="0"/>
              <a:t>resources based on descriptive meta data </a:t>
            </a:r>
            <a:endParaRPr lang="en-US" dirty="0" smtClean="0"/>
          </a:p>
          <a:p>
            <a:pPr lvl="1"/>
            <a:r>
              <a:rPr lang="en-US" dirty="0" smtClean="0"/>
              <a:t>subscribe </a:t>
            </a:r>
            <a:r>
              <a:rPr lang="en-US" dirty="0"/>
              <a:t>to events or changes in resource </a:t>
            </a:r>
            <a:r>
              <a:rPr lang="en-US" dirty="0" smtClean="0"/>
              <a:t>status</a:t>
            </a:r>
          </a:p>
          <a:p>
            <a:r>
              <a:rPr lang="en-US" dirty="0" smtClean="0"/>
              <a:t>Identity</a:t>
            </a:r>
          </a:p>
          <a:p>
            <a:pPr lvl="1"/>
            <a:r>
              <a:rPr lang="en-US" dirty="0" smtClean="0"/>
              <a:t>identify </a:t>
            </a:r>
            <a:r>
              <a:rPr lang="en-US" dirty="0"/>
              <a:t>and provide attributes about individuals, services, groups, roles, communities, and </a:t>
            </a:r>
            <a:r>
              <a:rPr lang="en-US" dirty="0" smtClean="0"/>
              <a:t>resources</a:t>
            </a:r>
          </a:p>
          <a:p>
            <a:r>
              <a:rPr lang="en-US" dirty="0" smtClean="0"/>
              <a:t>Accounting </a:t>
            </a:r>
            <a:r>
              <a:rPr lang="en-US" dirty="0"/>
              <a:t>and </a:t>
            </a:r>
            <a:r>
              <a:rPr lang="en-US" dirty="0" smtClean="0"/>
              <a:t>Allocation</a:t>
            </a:r>
          </a:p>
          <a:p>
            <a:pPr lvl="1"/>
            <a:r>
              <a:rPr lang="en-US" dirty="0" smtClean="0"/>
              <a:t>keeping </a:t>
            </a:r>
            <a:r>
              <a:rPr lang="en-US" dirty="0"/>
              <a:t>track of resource consumption, and what consumption is </a:t>
            </a:r>
            <a:r>
              <a:rPr lang="en-US" dirty="0" smtClean="0"/>
              <a:t>allowed</a:t>
            </a:r>
          </a:p>
          <a:p>
            <a:r>
              <a:rPr lang="en-US" dirty="0"/>
              <a:t>Infrastructure </a:t>
            </a:r>
            <a:r>
              <a:rPr lang="en-US" dirty="0" smtClean="0"/>
              <a:t>Services</a:t>
            </a:r>
          </a:p>
          <a:p>
            <a:pPr lvl="1"/>
            <a:r>
              <a:rPr lang="en-US" dirty="0" smtClean="0"/>
              <a:t>naming </a:t>
            </a:r>
            <a:r>
              <a:rPr lang="en-US" dirty="0"/>
              <a:t>and binding services, resource introspection and reflection services, and fault detection and recovery </a:t>
            </a:r>
            <a:r>
              <a:rPr lang="en-US" dirty="0" smtClean="0"/>
              <a:t>services</a:t>
            </a:r>
          </a:p>
          <a:p>
            <a:r>
              <a:rPr lang="en-US" dirty="0"/>
              <a:t>Help Desk and </a:t>
            </a:r>
            <a:r>
              <a:rPr lang="en-US" dirty="0" smtClean="0"/>
              <a:t>Ticketing</a:t>
            </a:r>
          </a:p>
          <a:p>
            <a:pPr lvl="1"/>
            <a:r>
              <a:rPr lang="en-US" dirty="0" smtClean="0"/>
              <a:t>interfaces </a:t>
            </a:r>
            <a:r>
              <a:rPr lang="en-US" dirty="0"/>
              <a:t>for ticket </a:t>
            </a:r>
            <a:r>
              <a:rPr lang="en-US" dirty="0" smtClean="0"/>
              <a:t>management </a:t>
            </a:r>
            <a:r>
              <a:rPr lang="en-US" dirty="0"/>
              <a:t>and </a:t>
            </a:r>
            <a:r>
              <a:rPr lang="en-US" dirty="0" smtClean="0"/>
              <a:t>help </a:t>
            </a:r>
            <a:r>
              <a:rPr lang="en-US" dirty="0"/>
              <a:t>desk </a:t>
            </a:r>
            <a:r>
              <a:rPr lang="en-US" dirty="0" smtClean="0"/>
              <a:t>federation</a:t>
            </a:r>
          </a:p>
        </p:txBody>
      </p:sp>
      <p:sp>
        <p:nvSpPr>
          <p:cNvPr id="4" name="Slide Number Placeholder 3"/>
          <p:cNvSpPr>
            <a:spLocks noGrp="1"/>
          </p:cNvSpPr>
          <p:nvPr>
            <p:ph type="sldNum" sz="quarter" idx="10"/>
          </p:nvPr>
        </p:nvSpPr>
        <p:spPr/>
        <p:txBody>
          <a:bodyPr/>
          <a:lstStyle/>
          <a:p>
            <a:fld id="{D1FBCDDA-7B61-4F34-B6CE-C49A44152CC2}" type="slidenum">
              <a:rPr lang="en-US" smtClean="0"/>
              <a:pPr/>
              <a:t>40</a:t>
            </a:fld>
            <a:endParaRPr lang="en-US"/>
          </a:p>
        </p:txBody>
      </p:sp>
    </p:spTree>
    <p:extLst>
      <p:ext uri="{BB962C8B-B14F-4D97-AF65-F5344CB8AC3E}">
        <p14:creationId xmlns:p14="http://schemas.microsoft.com/office/powerpoint/2010/main" val="3906604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Architectural design drives processes to produce useful capabilities for XSEDE users</a:t>
            </a:r>
          </a:p>
          <a:p>
            <a:endParaRPr lang="en-US" sz="1700" dirty="0" smtClean="0"/>
          </a:p>
          <a:p>
            <a:r>
              <a:rPr lang="en-US" dirty="0" smtClean="0"/>
              <a:t>Some new capabilities currently in process that fit into the XSEDE architecture:</a:t>
            </a:r>
          </a:p>
          <a:p>
            <a:pPr lvl="1"/>
            <a:r>
              <a:rPr lang="en-US" dirty="0"/>
              <a:t>UNICORE</a:t>
            </a:r>
          </a:p>
          <a:p>
            <a:pPr lvl="1"/>
            <a:r>
              <a:rPr lang="en-US" dirty="0" smtClean="0"/>
              <a:t>Globus Online</a:t>
            </a:r>
          </a:p>
          <a:p>
            <a:pPr lvl="2"/>
            <a:r>
              <a:rPr lang="en-US" dirty="0"/>
              <a:t>r</a:t>
            </a:r>
            <a:r>
              <a:rPr lang="en-US" dirty="0" smtClean="0"/>
              <a:t>eliable</a:t>
            </a:r>
            <a:r>
              <a:rPr lang="en-US" dirty="0"/>
              <a:t>, high-performance file transfer </a:t>
            </a:r>
            <a:r>
              <a:rPr lang="en-US" dirty="0" smtClean="0"/>
              <a:t/>
            </a:r>
            <a:br>
              <a:rPr lang="en-US" dirty="0" smtClean="0"/>
            </a:br>
            <a:r>
              <a:rPr lang="en-US" dirty="0" smtClean="0"/>
              <a:t>…</a:t>
            </a:r>
            <a:r>
              <a:rPr lang="en-US" dirty="0"/>
              <a:t>as a </a:t>
            </a:r>
            <a:r>
              <a:rPr lang="en-US" dirty="0" smtClean="0"/>
              <a:t>service</a:t>
            </a:r>
          </a:p>
          <a:p>
            <a:pPr lvl="1"/>
            <a:r>
              <a:rPr lang="en-US" dirty="0" smtClean="0"/>
              <a:t>Genesis II/Global </a:t>
            </a:r>
            <a:r>
              <a:rPr lang="en-US" dirty="0"/>
              <a:t>Federated File System (GFFS)</a:t>
            </a:r>
          </a:p>
          <a:p>
            <a:pPr lvl="2"/>
            <a:r>
              <a:rPr lang="en-US" dirty="0"/>
              <a:t>data sharing</a:t>
            </a:r>
          </a:p>
          <a:p>
            <a:pPr lvl="2"/>
            <a:r>
              <a:rPr lang="en-US" dirty="0"/>
              <a:t>UNICORE</a:t>
            </a:r>
          </a:p>
          <a:p>
            <a:pPr lvl="2"/>
            <a:r>
              <a:rPr lang="en-US" dirty="0" smtClean="0"/>
              <a:t>resource sharing</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41</a:t>
            </a:fld>
            <a:endParaRPr lang="en-US"/>
          </a:p>
        </p:txBody>
      </p:sp>
    </p:spTree>
    <p:extLst>
      <p:ext uri="{BB962C8B-B14F-4D97-AF65-F5344CB8AC3E}">
        <p14:creationId xmlns:p14="http://schemas.microsoft.com/office/powerpoint/2010/main" val="4230729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715962"/>
          </a:xfrm>
        </p:spPr>
        <p:txBody>
          <a:bodyPr/>
          <a:lstStyle/>
          <a:p>
            <a:pPr algn="ctr"/>
            <a:r>
              <a:rPr lang="en-US" dirty="0" smtClean="0"/>
              <a:t>XSEDE Software</a:t>
            </a:r>
            <a:endParaRPr lang="en-US" dirty="0"/>
          </a:p>
        </p:txBody>
      </p:sp>
    </p:spTree>
    <p:extLst>
      <p:ext uri="{BB962C8B-B14F-4D97-AF65-F5344CB8AC3E}">
        <p14:creationId xmlns:p14="http://schemas.microsoft.com/office/powerpoint/2010/main" val="3666787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UNICORE Software in XSEDE</a:t>
            </a:r>
            <a:endParaRPr lang="en-US" dirty="0"/>
          </a:p>
        </p:txBody>
      </p:sp>
      <p:sp>
        <p:nvSpPr>
          <p:cNvPr id="3" name="Content Placeholder 2"/>
          <p:cNvSpPr>
            <a:spLocks noGrp="1"/>
          </p:cNvSpPr>
          <p:nvPr>
            <p:ph idx="1"/>
          </p:nvPr>
        </p:nvSpPr>
        <p:spPr/>
        <p:txBody>
          <a:bodyP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 - In beta, pre-production deployment</a:t>
            </a:r>
          </a:p>
        </p:txBody>
      </p:sp>
      <p:graphicFrame>
        <p:nvGraphicFramePr>
          <p:cNvPr id="4" name="Content Placeholder 3"/>
          <p:cNvGraphicFramePr>
            <a:graphicFrameLocks/>
          </p:cNvGraphicFramePr>
          <p:nvPr>
            <p:extLst>
              <p:ext uri="{D42A27DB-BD31-4B8C-83A1-F6EECF244321}">
                <p14:modId xmlns:p14="http://schemas.microsoft.com/office/powerpoint/2010/main" val="2977897321"/>
              </p:ext>
            </p:extLst>
          </p:nvPr>
        </p:nvGraphicFramePr>
        <p:xfrm>
          <a:off x="838200" y="1676400"/>
          <a:ext cx="7467601" cy="3049524"/>
        </p:xfrm>
        <a:graphic>
          <a:graphicData uri="http://schemas.openxmlformats.org/drawingml/2006/table">
            <a:tbl>
              <a:tblPr firstRow="1" firstCol="1" bandRow="1">
                <a:tableStyleId>{5C22544A-7EE6-4342-B048-85BDC9FD1C3A}</a:tableStyleId>
              </a:tblPr>
              <a:tblGrid>
                <a:gridCol w="2456879"/>
                <a:gridCol w="523695"/>
                <a:gridCol w="532313"/>
                <a:gridCol w="400685"/>
                <a:gridCol w="540269"/>
                <a:gridCol w="540269"/>
                <a:gridCol w="400685"/>
                <a:gridCol w="525021"/>
                <a:gridCol w="521044"/>
                <a:gridCol w="1026741"/>
              </a:tblGrid>
              <a:tr h="177165">
                <a:tc>
                  <a:txBody>
                    <a:bodyPr/>
                    <a:lstStyle/>
                    <a:p>
                      <a:pPr marL="0" marR="0" algn="ctr">
                        <a:lnSpc>
                          <a:spcPct val="115000"/>
                        </a:lnSpc>
                        <a:spcBef>
                          <a:spcPts val="0"/>
                        </a:spcBef>
                        <a:spcAft>
                          <a:spcPts val="0"/>
                        </a:spcAft>
                      </a:pPr>
                      <a:r>
                        <a:rPr lang="en-US" sz="2000" dirty="0">
                          <a:effectLst/>
                        </a:rPr>
                        <a:t>Capability</a:t>
                      </a:r>
                      <a:endParaRPr lang="en-US" sz="1800" dirty="0">
                        <a:effectLst/>
                        <a:latin typeface="Cambria"/>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000">
                          <a:effectLst/>
                        </a:rPr>
                        <a:t>SP Level 1</a:t>
                      </a:r>
                      <a:endParaRPr lang="en-US" sz="180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000">
                          <a:effectLst/>
                        </a:rPr>
                        <a:t>SP Level 2</a:t>
                      </a:r>
                      <a:endParaRPr lang="en-US" sz="180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000" dirty="0">
                          <a:effectLst/>
                        </a:rPr>
                        <a:t>SP Level 3/</a:t>
                      </a:r>
                      <a:endParaRPr lang="en-US" sz="1800" dirty="0">
                        <a:effectLst/>
                      </a:endParaRPr>
                    </a:p>
                    <a:p>
                      <a:pPr marL="0" marR="0" algn="ctr">
                        <a:lnSpc>
                          <a:spcPct val="115000"/>
                        </a:lnSpc>
                        <a:spcBef>
                          <a:spcPts val="0"/>
                        </a:spcBef>
                        <a:spcAft>
                          <a:spcPts val="0"/>
                        </a:spcAft>
                      </a:pPr>
                      <a:r>
                        <a:rPr lang="en-US" sz="2000" dirty="0">
                          <a:effectLst/>
                        </a:rPr>
                        <a:t>Campus Bridging</a:t>
                      </a:r>
                      <a:endParaRPr lang="en-US" sz="1800"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66370">
                <a:tc>
                  <a:txBody>
                    <a:bodyPr/>
                    <a:lstStyle/>
                    <a:p>
                      <a:pPr marL="0" marR="0">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600" b="1">
                          <a:effectLst/>
                        </a:rPr>
                        <a:t>SP Type</a:t>
                      </a:r>
                      <a:endParaRPr lang="en-US" sz="1400" b="1">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a:effectLst/>
                        </a:rPr>
                        <a:t>SP Type</a:t>
                      </a:r>
                      <a:endParaRPr lang="en-US" sz="1400" b="1">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dirty="0">
                          <a:effectLst/>
                        </a:rPr>
                        <a:t>SP Type</a:t>
                      </a:r>
                      <a:endParaRPr lang="en-US" sz="1400" b="1"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66370">
                <a:tc>
                  <a:txBody>
                    <a:bodyPr/>
                    <a:lstStyle/>
                    <a:p>
                      <a:pPr marL="0" marR="0">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HPC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HTC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effectLst/>
                        </a:rPr>
                        <a:t>Viz</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HPC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HTC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effectLst/>
                        </a:rPr>
                        <a:t>Viz</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HPC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HTC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effectLst/>
                        </a:rPr>
                        <a:t>Viz</a:t>
                      </a:r>
                      <a:endParaRPr lang="en-US" sz="1100" b="1" dirty="0">
                        <a:effectLst/>
                        <a:latin typeface="Cambria"/>
                        <a:ea typeface="Calibri"/>
                        <a:cs typeface="Times New Roman"/>
                      </a:endParaRPr>
                    </a:p>
                  </a:txBody>
                  <a:tcPr marL="68580" marR="68580" marT="0" marB="0"/>
                </a:tc>
              </a:tr>
              <a:tr h="166370">
                <a:tc>
                  <a:txBody>
                    <a:bodyPr/>
                    <a:lstStyle/>
                    <a:p>
                      <a:pPr marL="0" marR="0">
                        <a:lnSpc>
                          <a:spcPct val="115000"/>
                        </a:lnSpc>
                        <a:spcBef>
                          <a:spcPts val="0"/>
                        </a:spcBef>
                        <a:spcAft>
                          <a:spcPts val="0"/>
                        </a:spcAft>
                      </a:pPr>
                      <a:r>
                        <a:rPr lang="en-US" sz="1800" dirty="0" smtClean="0">
                          <a:solidFill>
                            <a:schemeClr val="tx1"/>
                          </a:solidFill>
                          <a:effectLst/>
                        </a:rPr>
                        <a:t>Remote Compute*</a:t>
                      </a:r>
                      <a:endParaRPr lang="en-US" sz="16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800" dirty="0" smtClean="0">
                          <a:effectLst/>
                        </a:rPr>
                        <a:t>UNICORE 6.4.2/6.4.2-p2</a:t>
                      </a:r>
                      <a:endParaRPr lang="en-US" sz="16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No</a:t>
                      </a:r>
                      <a:r>
                        <a:rPr lang="en-US" sz="1200" baseline="30000" dirty="0">
                          <a:effectLst/>
                        </a:rPr>
                        <a:t>3</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No</a:t>
                      </a:r>
                      <a:r>
                        <a:rPr lang="en-US" sz="1200" baseline="30000" dirty="0">
                          <a:effectLst/>
                        </a:rPr>
                        <a:t>3</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No</a:t>
                      </a:r>
                      <a:r>
                        <a:rPr lang="en-US" sz="1200" baseline="30000" dirty="0">
                          <a:effectLst/>
                        </a:rPr>
                        <a:t>3</a:t>
                      </a:r>
                      <a:endParaRPr lang="en-US" sz="1100" dirty="0">
                        <a:effectLst/>
                        <a:latin typeface="Cambria"/>
                        <a:ea typeface="Calibri"/>
                        <a:cs typeface="Times New Roman"/>
                      </a:endParaRPr>
                    </a:p>
                  </a:txBody>
                  <a:tcPr marL="68580" marR="68580" marT="0" marB="0"/>
                </a:tc>
              </a:tr>
              <a:tr h="177165">
                <a:tc>
                  <a:txBody>
                    <a:bodyPr/>
                    <a:lstStyle/>
                    <a:p>
                      <a:pPr marL="0" marR="0">
                        <a:lnSpc>
                          <a:spcPct val="115000"/>
                        </a:lnSpc>
                        <a:spcBef>
                          <a:spcPts val="0"/>
                        </a:spcBef>
                        <a:spcAft>
                          <a:spcPts val="0"/>
                        </a:spcAft>
                      </a:pPr>
                      <a:r>
                        <a:rPr lang="en-US" sz="1800" dirty="0" smtClean="0">
                          <a:solidFill>
                            <a:schemeClr val="tx1"/>
                          </a:solidFill>
                          <a:effectLst/>
                        </a:rPr>
                        <a:t>GUI*</a:t>
                      </a:r>
                      <a:endParaRPr lang="en-US" sz="16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600" dirty="0" smtClean="0">
                          <a:effectLst/>
                        </a:rPr>
                        <a:t>UNICORE Rich Client (URC)</a:t>
                      </a:r>
                      <a:endParaRPr lang="en-US" sz="14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l">
                        <a:lnSpc>
                          <a:spcPct val="115000"/>
                        </a:lnSpc>
                        <a:spcBef>
                          <a:spcPts val="0"/>
                        </a:spcBef>
                        <a:spcAft>
                          <a:spcPts val="0"/>
                        </a:spcAft>
                      </a:pPr>
                      <a:r>
                        <a:rPr lang="en-US" sz="1800" b="1" dirty="0" smtClean="0">
                          <a:solidFill>
                            <a:schemeClr val="tx1"/>
                          </a:solidFill>
                          <a:effectLst/>
                          <a:latin typeface="Cambria"/>
                          <a:ea typeface="Calibri"/>
                          <a:cs typeface="Times New Roman"/>
                        </a:rPr>
                        <a:t>CLI*</a:t>
                      </a:r>
                      <a:endParaRPr lang="en-US" sz="1800" b="1"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800" dirty="0" smtClean="0">
                          <a:effectLst/>
                          <a:latin typeface="Cambria"/>
                          <a:ea typeface="Calibri"/>
                          <a:cs typeface="Times New Roman"/>
                        </a:rPr>
                        <a:t>UCC</a:t>
                      </a:r>
                      <a:endParaRPr lang="en-US" sz="18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No</a:t>
                      </a:r>
                      <a:r>
                        <a:rPr lang="en-US" sz="1200" baseline="30000" dirty="0">
                          <a:effectLst/>
                        </a:rPr>
                        <a:t>3</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No</a:t>
                      </a:r>
                      <a:r>
                        <a:rPr lang="en-US" sz="1200" baseline="30000" dirty="0">
                          <a:effectLst/>
                        </a:rPr>
                        <a:t>3</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No</a:t>
                      </a:r>
                      <a:r>
                        <a:rPr lang="en-US" sz="1200" baseline="30000" dirty="0">
                          <a:effectLst/>
                        </a:rPr>
                        <a:t>3</a:t>
                      </a:r>
                      <a:endParaRPr lang="en-US" sz="1100" dirty="0">
                        <a:effectLst/>
                        <a:latin typeface="Cambri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09624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15962"/>
          </a:xfrm>
        </p:spPr>
        <p:txBody>
          <a:bodyPr/>
          <a:lstStyle/>
          <a:p>
            <a:r>
              <a:rPr lang="en-US" dirty="0" smtClean="0"/>
              <a:t>XSEDE Software and Services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9979008"/>
              </p:ext>
            </p:extLst>
          </p:nvPr>
        </p:nvGraphicFramePr>
        <p:xfrm>
          <a:off x="838200" y="838200"/>
          <a:ext cx="7620000" cy="5082540"/>
        </p:xfrm>
        <a:graphic>
          <a:graphicData uri="http://schemas.openxmlformats.org/drawingml/2006/table">
            <a:tbl>
              <a:tblPr firstRow="1" firstCol="1" bandRow="1">
                <a:tableStyleId>{5C22544A-7EE6-4342-B048-85BDC9FD1C3A}</a:tableStyleId>
              </a:tblPr>
              <a:tblGrid>
                <a:gridCol w="2514601"/>
                <a:gridCol w="426085"/>
                <a:gridCol w="587191"/>
                <a:gridCol w="405207"/>
                <a:gridCol w="426085"/>
                <a:gridCol w="595966"/>
                <a:gridCol w="378684"/>
                <a:gridCol w="796429"/>
                <a:gridCol w="574760"/>
                <a:gridCol w="914992"/>
              </a:tblGrid>
              <a:tr h="177165">
                <a:tc>
                  <a:txBody>
                    <a:bodyPr/>
                    <a:lstStyle/>
                    <a:p>
                      <a:pPr marL="0" marR="0" algn="ctr">
                        <a:lnSpc>
                          <a:spcPct val="115000"/>
                        </a:lnSpc>
                        <a:spcBef>
                          <a:spcPts val="0"/>
                        </a:spcBef>
                        <a:spcAft>
                          <a:spcPts val="0"/>
                        </a:spcAft>
                      </a:pPr>
                      <a:r>
                        <a:rPr lang="en-US" sz="2000" dirty="0">
                          <a:effectLst/>
                        </a:rPr>
                        <a:t>Capability</a:t>
                      </a:r>
                      <a:endParaRPr lang="en-US" sz="1800" dirty="0">
                        <a:effectLst/>
                        <a:latin typeface="Cambria"/>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000" dirty="0">
                          <a:effectLst/>
                        </a:rPr>
                        <a:t>SP Level 1</a:t>
                      </a:r>
                      <a:endParaRPr lang="en-US" sz="1800"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000" dirty="0">
                          <a:effectLst/>
                        </a:rPr>
                        <a:t>SP Level 2</a:t>
                      </a:r>
                      <a:endParaRPr lang="en-US" sz="1800"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000" dirty="0">
                          <a:effectLst/>
                        </a:rPr>
                        <a:t>SP Level 3/</a:t>
                      </a:r>
                      <a:endParaRPr lang="en-US" sz="1800" dirty="0">
                        <a:effectLst/>
                      </a:endParaRPr>
                    </a:p>
                    <a:p>
                      <a:pPr marL="0" marR="0" algn="ctr">
                        <a:lnSpc>
                          <a:spcPct val="115000"/>
                        </a:lnSpc>
                        <a:spcBef>
                          <a:spcPts val="0"/>
                        </a:spcBef>
                        <a:spcAft>
                          <a:spcPts val="0"/>
                        </a:spcAft>
                      </a:pPr>
                      <a:r>
                        <a:rPr lang="en-US" sz="2000" dirty="0">
                          <a:effectLst/>
                        </a:rPr>
                        <a:t>Campus Bridging</a:t>
                      </a:r>
                      <a:endParaRPr lang="en-US" sz="1800"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66370">
                <a:tc>
                  <a:txBody>
                    <a:bodyPr/>
                    <a:lstStyle/>
                    <a:p>
                      <a:pPr marL="0" marR="0">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800" b="1" dirty="0">
                          <a:effectLst/>
                        </a:rPr>
                        <a:t>SP Type</a:t>
                      </a:r>
                      <a:endParaRPr lang="en-US" sz="1600" b="1"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b="1" dirty="0">
                          <a:effectLst/>
                        </a:rPr>
                        <a:t>SP Type</a:t>
                      </a:r>
                      <a:endParaRPr lang="en-US" sz="1600" b="1"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b="1" dirty="0">
                          <a:effectLst/>
                        </a:rPr>
                        <a:t>SP Type</a:t>
                      </a:r>
                      <a:endParaRPr lang="en-US" sz="1600" b="1"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66370">
                <a:tc>
                  <a:txBody>
                    <a:bodyPr/>
                    <a:lstStyle/>
                    <a:p>
                      <a:pPr marL="0" marR="0">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HPC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HTC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Viz</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HPC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HTC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Viz</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HPC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HTC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effectLst/>
                        </a:rPr>
                        <a:t>Viz</a:t>
                      </a:r>
                      <a:endParaRPr lang="en-US" sz="1100" b="1" dirty="0">
                        <a:effectLst/>
                        <a:latin typeface="Cambria"/>
                        <a:ea typeface="Calibri"/>
                        <a:cs typeface="Times New Roman"/>
                      </a:endParaRPr>
                    </a:p>
                  </a:txBody>
                  <a:tcPr marL="68580" marR="68580" marT="0" marB="0"/>
                </a:tc>
              </a:tr>
              <a:tr h="177165">
                <a:tc>
                  <a:txBody>
                    <a:bodyPr/>
                    <a:lstStyle/>
                    <a:p>
                      <a:pPr marL="0" marR="0">
                        <a:lnSpc>
                          <a:spcPct val="115000"/>
                        </a:lnSpc>
                        <a:spcBef>
                          <a:spcPts val="0"/>
                        </a:spcBef>
                        <a:spcAft>
                          <a:spcPts val="0"/>
                        </a:spcAft>
                      </a:pPr>
                      <a:r>
                        <a:rPr lang="en-US" sz="1600" dirty="0">
                          <a:solidFill>
                            <a:schemeClr val="tx1"/>
                          </a:solidFill>
                          <a:effectLst/>
                        </a:rPr>
                        <a:t>Registration</a:t>
                      </a:r>
                      <a:endParaRPr lang="en-US" sz="14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mbria"/>
                        <a:ea typeface="Calibri"/>
                        <a:cs typeface="Times New Roman"/>
                      </a:endParaRPr>
                    </a:p>
                  </a:txBody>
                  <a:tcPr marL="68580" marR="68580" marT="0" marB="0"/>
                </a:tc>
              </a:tr>
              <a:tr h="166370">
                <a:tc>
                  <a:txBody>
                    <a:bodyPr/>
                    <a:lstStyle/>
                    <a:p>
                      <a:pPr marL="0" marR="0" algn="r">
                        <a:lnSpc>
                          <a:spcPct val="115000"/>
                        </a:lnSpc>
                        <a:spcBef>
                          <a:spcPts val="0"/>
                        </a:spcBef>
                        <a:spcAft>
                          <a:spcPts val="0"/>
                        </a:spcAft>
                      </a:pPr>
                      <a:r>
                        <a:rPr lang="en-US" sz="1200">
                          <a:effectLst/>
                        </a:rPr>
                        <a:t>pacman</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Globus-mds-info</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r>
              <a:tr h="166370">
                <a:tc>
                  <a:txBody>
                    <a:bodyPr/>
                    <a:lstStyle/>
                    <a:p>
                      <a:pPr marL="0" marR="0" algn="r">
                        <a:lnSpc>
                          <a:spcPct val="115000"/>
                        </a:lnSpc>
                        <a:spcBef>
                          <a:spcPts val="0"/>
                        </a:spcBef>
                        <a:spcAft>
                          <a:spcPts val="0"/>
                        </a:spcAft>
                      </a:pPr>
                      <a:r>
                        <a:rPr lang="en-US" sz="1200" dirty="0" err="1">
                          <a:effectLst/>
                        </a:rPr>
                        <a:t>ctss</a:t>
                      </a:r>
                      <a:r>
                        <a:rPr lang="en-US" sz="1200" dirty="0">
                          <a:effectLst/>
                        </a:rPr>
                        <a:t>-core-registration</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r>
              <a:tr h="177165">
                <a:tc>
                  <a:txBody>
                    <a:bodyPr/>
                    <a:lstStyle/>
                    <a:p>
                      <a:pPr marL="0" marR="0">
                        <a:lnSpc>
                          <a:spcPct val="115000"/>
                        </a:lnSpc>
                        <a:spcBef>
                          <a:spcPts val="0"/>
                        </a:spcBef>
                        <a:spcAft>
                          <a:spcPts val="0"/>
                        </a:spcAft>
                      </a:pPr>
                      <a:r>
                        <a:rPr lang="en-US" sz="1600" dirty="0" smtClean="0">
                          <a:solidFill>
                            <a:schemeClr val="tx1"/>
                          </a:solidFill>
                          <a:effectLst/>
                        </a:rPr>
                        <a:t>Verification/Validation</a:t>
                      </a:r>
                      <a:endParaRPr lang="en-US" sz="14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dirty="0">
                          <a:effectLst/>
                        </a:rPr>
                        <a:t>INCA</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66370">
                <a:tc>
                  <a:txBody>
                    <a:bodyPr/>
                    <a:lstStyle/>
                    <a:p>
                      <a:pPr marL="0" marR="0">
                        <a:lnSpc>
                          <a:spcPct val="115000"/>
                        </a:lnSpc>
                        <a:spcBef>
                          <a:spcPts val="0"/>
                        </a:spcBef>
                        <a:spcAft>
                          <a:spcPts val="0"/>
                        </a:spcAft>
                      </a:pPr>
                      <a:r>
                        <a:rPr lang="en-US" sz="1600" dirty="0">
                          <a:solidFill>
                            <a:schemeClr val="tx1"/>
                          </a:solidFill>
                          <a:effectLst/>
                        </a:rPr>
                        <a:t>Accounting and </a:t>
                      </a:r>
                      <a:r>
                        <a:rPr lang="en-US" sz="1600" dirty="0" smtClean="0">
                          <a:solidFill>
                            <a:schemeClr val="tx1"/>
                          </a:solidFill>
                          <a:effectLst/>
                        </a:rPr>
                        <a:t>Acct </a:t>
                      </a:r>
                      <a:r>
                        <a:rPr lang="en-US" sz="1600" dirty="0" err="1" smtClean="0">
                          <a:solidFill>
                            <a:schemeClr val="tx1"/>
                          </a:solidFill>
                          <a:effectLst/>
                        </a:rPr>
                        <a:t>Mgmt</a:t>
                      </a:r>
                      <a:endParaRPr lang="en-US" sz="14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dirty="0">
                          <a:effectLst/>
                        </a:rPr>
                        <a:t>AMIE – Account </a:t>
                      </a:r>
                      <a:r>
                        <a:rPr lang="en-US" sz="1200" dirty="0" err="1">
                          <a:effectLst/>
                        </a:rPr>
                        <a:t>Mgmt</a:t>
                      </a:r>
                      <a:r>
                        <a:rPr lang="en-US" sz="1200" dirty="0">
                          <a:effectLst/>
                        </a:rPr>
                        <a:t> Info Exchange</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Yes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66370">
                <a:tc>
                  <a:txBody>
                    <a:bodyPr/>
                    <a:lstStyle/>
                    <a:p>
                      <a:pPr marL="0" marR="0">
                        <a:lnSpc>
                          <a:spcPct val="115000"/>
                        </a:lnSpc>
                        <a:spcBef>
                          <a:spcPts val="0"/>
                        </a:spcBef>
                        <a:spcAft>
                          <a:spcPts val="0"/>
                        </a:spcAft>
                      </a:pPr>
                      <a:r>
                        <a:rPr lang="en-US" sz="1600" dirty="0">
                          <a:solidFill>
                            <a:schemeClr val="tx1"/>
                          </a:solidFill>
                          <a:effectLst/>
                        </a:rPr>
                        <a:t>Data Movement Servers</a:t>
                      </a:r>
                      <a:endParaRPr lang="en-US" sz="14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ctss-data-mvmt-servers-registration</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66370">
                <a:tc>
                  <a:txBody>
                    <a:bodyPr/>
                    <a:lstStyle/>
                    <a:p>
                      <a:pPr marL="0" marR="0" algn="r">
                        <a:lnSpc>
                          <a:spcPct val="115000"/>
                        </a:lnSpc>
                        <a:spcBef>
                          <a:spcPts val="0"/>
                        </a:spcBef>
                        <a:spcAft>
                          <a:spcPts val="0"/>
                        </a:spcAft>
                      </a:pPr>
                      <a:r>
                        <a:rPr lang="en-US" sz="1200">
                          <a:effectLst/>
                        </a:rPr>
                        <a:t>GridFTP</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GSI OpenSSH with HPN (server)</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Data Movement Clients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r>
              <a:tr h="166370">
                <a:tc>
                  <a:txBody>
                    <a:bodyPr/>
                    <a:lstStyle/>
                    <a:p>
                      <a:pPr marL="0" marR="0" algn="r">
                        <a:lnSpc>
                          <a:spcPct val="115000"/>
                        </a:lnSpc>
                        <a:spcBef>
                          <a:spcPts val="0"/>
                        </a:spcBef>
                        <a:spcAft>
                          <a:spcPts val="0"/>
                        </a:spcAft>
                      </a:pPr>
                      <a:r>
                        <a:rPr lang="en-US" sz="1200">
                          <a:effectLst/>
                        </a:rPr>
                        <a:t>ctss-data-mvmt-clients-registration</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globus-url-copy</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66370">
                <a:tc>
                  <a:txBody>
                    <a:bodyPr/>
                    <a:lstStyle/>
                    <a:p>
                      <a:pPr marL="0" marR="0" algn="r">
                        <a:lnSpc>
                          <a:spcPct val="115000"/>
                        </a:lnSpc>
                        <a:spcBef>
                          <a:spcPts val="0"/>
                        </a:spcBef>
                        <a:spcAft>
                          <a:spcPts val="0"/>
                        </a:spcAft>
                      </a:pPr>
                      <a:r>
                        <a:rPr lang="en-US" sz="1200">
                          <a:effectLst/>
                        </a:rPr>
                        <a:t>GSI OpenSSH with HPN (client)</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dirty="0">
                          <a:effectLst/>
                        </a:rPr>
                        <a:t>UberFTP</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No</a:t>
                      </a:r>
                      <a:r>
                        <a:rPr lang="en-US" sz="1200" baseline="30000" dirty="0">
                          <a:effectLst/>
                        </a:rPr>
                        <a:t>3</a:t>
                      </a:r>
                      <a:endParaRPr lang="en-US" sz="1100" dirty="0">
                        <a:effectLst/>
                        <a:latin typeface="Cambri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23182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XSEDE Software and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6400671"/>
              </p:ext>
            </p:extLst>
          </p:nvPr>
        </p:nvGraphicFramePr>
        <p:xfrm>
          <a:off x="838200" y="1676400"/>
          <a:ext cx="7467601" cy="3645408"/>
        </p:xfrm>
        <a:graphic>
          <a:graphicData uri="http://schemas.openxmlformats.org/drawingml/2006/table">
            <a:tbl>
              <a:tblPr firstRow="1" firstCol="1" bandRow="1">
                <a:tableStyleId>{5C22544A-7EE6-4342-B048-85BDC9FD1C3A}</a:tableStyleId>
              </a:tblPr>
              <a:tblGrid>
                <a:gridCol w="2456879"/>
                <a:gridCol w="523695"/>
                <a:gridCol w="532313"/>
                <a:gridCol w="400685"/>
                <a:gridCol w="540269"/>
                <a:gridCol w="540269"/>
                <a:gridCol w="400685"/>
                <a:gridCol w="525021"/>
                <a:gridCol w="521044"/>
                <a:gridCol w="1026741"/>
              </a:tblGrid>
              <a:tr h="177165">
                <a:tc>
                  <a:txBody>
                    <a:bodyPr/>
                    <a:lstStyle/>
                    <a:p>
                      <a:pPr marL="0" marR="0" algn="ctr">
                        <a:lnSpc>
                          <a:spcPct val="115000"/>
                        </a:lnSpc>
                        <a:spcBef>
                          <a:spcPts val="0"/>
                        </a:spcBef>
                        <a:spcAft>
                          <a:spcPts val="0"/>
                        </a:spcAft>
                      </a:pPr>
                      <a:r>
                        <a:rPr lang="en-US" sz="2000" dirty="0">
                          <a:effectLst/>
                        </a:rPr>
                        <a:t>Capability</a:t>
                      </a:r>
                      <a:endParaRPr lang="en-US" sz="1800" dirty="0">
                        <a:effectLst/>
                        <a:latin typeface="Cambria"/>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000">
                          <a:effectLst/>
                        </a:rPr>
                        <a:t>SP Level 1</a:t>
                      </a:r>
                      <a:endParaRPr lang="en-US" sz="180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000">
                          <a:effectLst/>
                        </a:rPr>
                        <a:t>SP Level 2</a:t>
                      </a:r>
                      <a:endParaRPr lang="en-US" sz="180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000" dirty="0">
                          <a:effectLst/>
                        </a:rPr>
                        <a:t>SP Level 3/</a:t>
                      </a:r>
                      <a:endParaRPr lang="en-US" sz="1800" dirty="0">
                        <a:effectLst/>
                      </a:endParaRPr>
                    </a:p>
                    <a:p>
                      <a:pPr marL="0" marR="0" algn="ctr">
                        <a:lnSpc>
                          <a:spcPct val="115000"/>
                        </a:lnSpc>
                        <a:spcBef>
                          <a:spcPts val="0"/>
                        </a:spcBef>
                        <a:spcAft>
                          <a:spcPts val="0"/>
                        </a:spcAft>
                      </a:pPr>
                      <a:r>
                        <a:rPr lang="en-US" sz="2000" dirty="0">
                          <a:effectLst/>
                        </a:rPr>
                        <a:t>Campus Bridging</a:t>
                      </a:r>
                      <a:endParaRPr lang="en-US" sz="1800"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66370">
                <a:tc>
                  <a:txBody>
                    <a:bodyPr/>
                    <a:lstStyle/>
                    <a:p>
                      <a:pPr marL="0" marR="0">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600" b="1">
                          <a:effectLst/>
                        </a:rPr>
                        <a:t>SP Type</a:t>
                      </a:r>
                      <a:endParaRPr lang="en-US" sz="1400" b="1">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a:effectLst/>
                        </a:rPr>
                        <a:t>SP Type</a:t>
                      </a:r>
                      <a:endParaRPr lang="en-US" sz="1400" b="1">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dirty="0">
                          <a:effectLst/>
                        </a:rPr>
                        <a:t>SP Type</a:t>
                      </a:r>
                      <a:endParaRPr lang="en-US" sz="1400" b="1"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66370">
                <a:tc>
                  <a:txBody>
                    <a:bodyPr/>
                    <a:lstStyle/>
                    <a:p>
                      <a:pPr marL="0" marR="0">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HPC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HTC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effectLst/>
                        </a:rPr>
                        <a:t>Viz</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HPC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HTC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effectLst/>
                        </a:rPr>
                        <a:t>Viz</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HPC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effectLst/>
                        </a:rPr>
                        <a:t>HTC</a:t>
                      </a:r>
                      <a:endParaRPr lang="en-US" sz="1100" b="1"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effectLst/>
                        </a:rPr>
                        <a:t>Viz</a:t>
                      </a:r>
                      <a:endParaRPr lang="en-US" sz="1100" b="1" dirty="0">
                        <a:effectLst/>
                        <a:latin typeface="Cambria"/>
                        <a:ea typeface="Calibri"/>
                        <a:cs typeface="Times New Roman"/>
                      </a:endParaRPr>
                    </a:p>
                  </a:txBody>
                  <a:tcPr marL="68580" marR="68580" marT="0" marB="0"/>
                </a:tc>
              </a:tr>
              <a:tr h="166370">
                <a:tc>
                  <a:txBody>
                    <a:bodyPr/>
                    <a:lstStyle/>
                    <a:p>
                      <a:pPr marL="0" marR="0">
                        <a:lnSpc>
                          <a:spcPct val="115000"/>
                        </a:lnSpc>
                        <a:spcBef>
                          <a:spcPts val="0"/>
                        </a:spcBef>
                        <a:spcAft>
                          <a:spcPts val="0"/>
                        </a:spcAft>
                      </a:pPr>
                      <a:r>
                        <a:rPr lang="en-US" sz="1800" dirty="0">
                          <a:solidFill>
                            <a:schemeClr val="tx1"/>
                          </a:solidFill>
                          <a:effectLst/>
                        </a:rPr>
                        <a:t>Local Compute</a:t>
                      </a:r>
                      <a:endParaRPr lang="en-US" sz="16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dirty="0" err="1">
                          <a:effectLst/>
                        </a:rPr>
                        <a:t>ctss</a:t>
                      </a:r>
                      <a:r>
                        <a:rPr lang="en-US" sz="1200" dirty="0">
                          <a:effectLst/>
                        </a:rPr>
                        <a:t>-local-compute-registration</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dirty="0">
                          <a:effectLst/>
                        </a:rPr>
                        <a:t>globus-wsrf</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66370">
                <a:tc>
                  <a:txBody>
                    <a:bodyPr/>
                    <a:lstStyle/>
                    <a:p>
                      <a:pPr marL="0" marR="0" algn="r">
                        <a:lnSpc>
                          <a:spcPct val="115000"/>
                        </a:lnSpc>
                        <a:spcBef>
                          <a:spcPts val="0"/>
                        </a:spcBef>
                        <a:spcAft>
                          <a:spcPts val="0"/>
                        </a:spcAft>
                      </a:pPr>
                      <a:r>
                        <a:rPr lang="en-US" sz="1200" dirty="0">
                          <a:effectLst/>
                        </a:rPr>
                        <a:t>XSEDE GLUE2 publishing</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dirty="0">
                          <a:effectLst/>
                        </a:rPr>
                        <a:t>Local resource management system</a:t>
                      </a:r>
                      <a:endParaRPr lang="en-US" sz="1100" dirty="0">
                        <a:effectLst/>
                      </a:endParaRPr>
                    </a:p>
                    <a:p>
                      <a:pPr marL="0" marR="0" algn="r">
                        <a:lnSpc>
                          <a:spcPct val="115000"/>
                        </a:lnSpc>
                        <a:spcBef>
                          <a:spcPts val="0"/>
                        </a:spcBef>
                        <a:spcAft>
                          <a:spcPts val="0"/>
                        </a:spcAft>
                      </a:pPr>
                      <a:r>
                        <a:rPr lang="en-US" sz="1200" dirty="0">
                          <a:effectLst/>
                        </a:rPr>
                        <a:t>(Load Leveler, PBS, Torque, SGE, </a:t>
                      </a:r>
                      <a:r>
                        <a:rPr lang="en-US" sz="1200" dirty="0" err="1">
                          <a:effectLst/>
                        </a:rPr>
                        <a:t>etc</a:t>
                      </a:r>
                      <a:r>
                        <a:rPr lang="en-US" sz="1200" dirty="0">
                          <a:effectLst/>
                        </a:rPr>
                        <a:t>)</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nSpc>
                          <a:spcPct val="115000"/>
                        </a:lnSpc>
                        <a:spcBef>
                          <a:spcPts val="0"/>
                        </a:spcBef>
                        <a:spcAft>
                          <a:spcPts val="0"/>
                        </a:spcAft>
                      </a:pPr>
                      <a:r>
                        <a:rPr lang="en-US" sz="1800" smtClean="0">
                          <a:solidFill>
                            <a:schemeClr val="tx1"/>
                          </a:solidFill>
                          <a:effectLst/>
                        </a:rPr>
                        <a:t>Remote Compute</a:t>
                      </a:r>
                      <a:endParaRPr lang="en-US" sz="16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ctss-remote-compute-registration</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GRAM5</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2000" dirty="0" smtClean="0">
                          <a:effectLst/>
                        </a:rPr>
                        <a:t>UNICORE 6.4.2</a:t>
                      </a:r>
                      <a:endParaRPr lang="en-US" sz="18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No</a:t>
                      </a:r>
                      <a:r>
                        <a:rPr lang="en-US" sz="1200" baseline="30000" dirty="0">
                          <a:effectLst/>
                        </a:rPr>
                        <a:t>3</a:t>
                      </a:r>
                      <a:endParaRPr lang="en-US" sz="1100" dirty="0">
                        <a:effectLst/>
                        <a:latin typeface="Cambria"/>
                        <a:ea typeface="Calibri"/>
                        <a:cs typeface="Times New Roman"/>
                      </a:endParaRPr>
                    </a:p>
                  </a:txBody>
                  <a:tcPr marL="68580" marR="68580" marT="0" marB="0"/>
                </a:tc>
              </a:tr>
            </a:tbl>
          </a:graphicData>
        </a:graphic>
      </p:graphicFrame>
      <p:sp>
        <p:nvSpPr>
          <p:cNvPr id="5" name="Right Arrow 4"/>
          <p:cNvSpPr/>
          <p:nvPr/>
        </p:nvSpPr>
        <p:spPr>
          <a:xfrm>
            <a:off x="533400" y="4800600"/>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2194019" y="5285232"/>
            <a:ext cx="484632" cy="978408"/>
          </a:xfrm>
          <a:prstGeom prst="downArrow">
            <a:avLst/>
          </a:prstGeom>
          <a:solidFill>
            <a:srgbClr val="FF0000"/>
          </a:solidFill>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28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XSEDE Software and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389532"/>
              </p:ext>
            </p:extLst>
          </p:nvPr>
        </p:nvGraphicFramePr>
        <p:xfrm>
          <a:off x="838200" y="1447800"/>
          <a:ext cx="7543800" cy="4206240"/>
        </p:xfrm>
        <a:graphic>
          <a:graphicData uri="http://schemas.openxmlformats.org/drawingml/2006/table">
            <a:tbl>
              <a:tblPr firstRow="1" firstCol="1" bandRow="1">
                <a:tableStyleId>{5C22544A-7EE6-4342-B048-85BDC9FD1C3A}</a:tableStyleId>
              </a:tblPr>
              <a:tblGrid>
                <a:gridCol w="2725674"/>
                <a:gridCol w="501650"/>
                <a:gridCol w="509905"/>
                <a:gridCol w="400685"/>
                <a:gridCol w="517525"/>
                <a:gridCol w="517525"/>
                <a:gridCol w="421513"/>
                <a:gridCol w="502920"/>
                <a:gridCol w="499110"/>
                <a:gridCol w="947293"/>
              </a:tblGrid>
              <a:tr h="177165">
                <a:tc>
                  <a:txBody>
                    <a:bodyPr/>
                    <a:lstStyle/>
                    <a:p>
                      <a:pPr marL="0" marR="0" algn="ctr">
                        <a:lnSpc>
                          <a:spcPct val="115000"/>
                        </a:lnSpc>
                        <a:spcBef>
                          <a:spcPts val="0"/>
                        </a:spcBef>
                        <a:spcAft>
                          <a:spcPts val="0"/>
                        </a:spcAft>
                      </a:pPr>
                      <a:r>
                        <a:rPr lang="en-US" sz="2000" dirty="0">
                          <a:effectLst/>
                        </a:rPr>
                        <a:t>Capability</a:t>
                      </a:r>
                      <a:endParaRPr lang="en-US" sz="1800" dirty="0">
                        <a:effectLst/>
                        <a:latin typeface="Cambria"/>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000">
                          <a:effectLst/>
                        </a:rPr>
                        <a:t>SP Level 1</a:t>
                      </a:r>
                      <a:endParaRPr lang="en-US" sz="180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000">
                          <a:effectLst/>
                        </a:rPr>
                        <a:t>SP Level 2</a:t>
                      </a:r>
                      <a:endParaRPr lang="en-US" sz="180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000" dirty="0">
                          <a:effectLst/>
                        </a:rPr>
                        <a:t>SP Level 3/</a:t>
                      </a:r>
                      <a:endParaRPr lang="en-US" sz="1800" dirty="0">
                        <a:effectLst/>
                      </a:endParaRPr>
                    </a:p>
                    <a:p>
                      <a:pPr marL="0" marR="0" algn="ctr">
                        <a:lnSpc>
                          <a:spcPct val="115000"/>
                        </a:lnSpc>
                        <a:spcBef>
                          <a:spcPts val="0"/>
                        </a:spcBef>
                        <a:spcAft>
                          <a:spcPts val="0"/>
                        </a:spcAft>
                      </a:pPr>
                      <a:r>
                        <a:rPr lang="en-US" sz="2000" dirty="0">
                          <a:effectLst/>
                        </a:rPr>
                        <a:t>Campus Bridging</a:t>
                      </a:r>
                      <a:endParaRPr lang="en-US" sz="1800"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66370">
                <a:tc>
                  <a:txBody>
                    <a:bodyPr/>
                    <a:lstStyle/>
                    <a:p>
                      <a:pPr marL="0" marR="0">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600" b="1">
                          <a:effectLst/>
                        </a:rPr>
                        <a:t>SP Type</a:t>
                      </a:r>
                      <a:endParaRPr lang="en-US" sz="1400" b="1">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a:effectLst/>
                        </a:rPr>
                        <a:t>SP Type</a:t>
                      </a:r>
                      <a:endParaRPr lang="en-US" sz="1400" b="1">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dirty="0">
                          <a:effectLst/>
                        </a:rPr>
                        <a:t>SP Type</a:t>
                      </a:r>
                      <a:endParaRPr lang="en-US" sz="1400" b="1" dirty="0">
                        <a:effectLst/>
                        <a:latin typeface="Cambria"/>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66370">
                <a:tc>
                  <a:txBody>
                    <a:bodyPr/>
                    <a:lstStyle/>
                    <a:p>
                      <a:pPr marL="0" marR="0">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HPC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HTC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Viz</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HPC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HTC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Viz</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HPC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effectLst/>
                        </a:rPr>
                        <a:t>HTC</a:t>
                      </a:r>
                      <a:endParaRPr lang="en-US" sz="1100" b="1">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effectLst/>
                        </a:rPr>
                        <a:t>Viz</a:t>
                      </a:r>
                      <a:endParaRPr lang="en-US" sz="1100" b="1" dirty="0">
                        <a:effectLst/>
                        <a:latin typeface="Cambria"/>
                        <a:ea typeface="Calibri"/>
                        <a:cs typeface="Times New Roman"/>
                      </a:endParaRPr>
                    </a:p>
                  </a:txBody>
                  <a:tcPr marL="68580" marR="68580" marT="0" marB="0"/>
                </a:tc>
              </a:tr>
              <a:tr h="177165">
                <a:tc>
                  <a:txBody>
                    <a:bodyPr/>
                    <a:lstStyle/>
                    <a:p>
                      <a:pPr marL="0" marR="0">
                        <a:lnSpc>
                          <a:spcPct val="115000"/>
                        </a:lnSpc>
                        <a:spcBef>
                          <a:spcPts val="0"/>
                        </a:spcBef>
                        <a:spcAft>
                          <a:spcPts val="0"/>
                        </a:spcAft>
                      </a:pPr>
                      <a:r>
                        <a:rPr lang="en-US" sz="1600" dirty="0">
                          <a:solidFill>
                            <a:schemeClr val="tx1"/>
                          </a:solidFill>
                          <a:effectLst/>
                        </a:rPr>
                        <a:t>Single Sign-On / Remote Login</a:t>
                      </a:r>
                      <a:endParaRPr lang="en-US" sz="14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dirty="0" err="1">
                          <a:effectLst/>
                        </a:rPr>
                        <a:t>ctss</a:t>
                      </a:r>
                      <a:r>
                        <a:rPr lang="en-US" sz="1200" dirty="0">
                          <a:effectLst/>
                        </a:rPr>
                        <a:t>-login-registration</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GSI OpenSSH with HPN</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gx-map</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myproxy client</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tgusage</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dirty="0">
                          <a:effectLst/>
                        </a:rPr>
                        <a:t>modules</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a:effectLst/>
                        </a:rPr>
                        <a:t>tgproxy</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dirty="0">
                          <a:effectLst/>
                        </a:rPr>
                        <a:t>Common User Environment “CUE”</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nSpc>
                          <a:spcPct val="115000"/>
                        </a:lnSpc>
                        <a:spcBef>
                          <a:spcPts val="0"/>
                        </a:spcBef>
                        <a:spcAft>
                          <a:spcPts val="0"/>
                        </a:spcAft>
                      </a:pPr>
                      <a:r>
                        <a:rPr lang="en-US" sz="1600" dirty="0">
                          <a:solidFill>
                            <a:schemeClr val="tx1"/>
                          </a:solidFill>
                          <a:effectLst/>
                        </a:rPr>
                        <a:t>GUI</a:t>
                      </a:r>
                      <a:endParaRPr lang="en-US" sz="14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600" dirty="0">
                          <a:effectLst/>
                        </a:rPr>
                        <a:t>UNICORE Rich Client (URC)</a:t>
                      </a:r>
                      <a:endParaRPr lang="en-US" sz="14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u="sng">
                          <a:effectLst/>
                        </a:rPr>
                        <a:t>Yes</a:t>
                      </a:r>
                      <a:r>
                        <a:rPr lang="en-US" sz="1200" u="sng" baseline="30000">
                          <a:effectLst/>
                        </a:rPr>
                        <a:t>2</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r>
              <a:tr h="177165">
                <a:tc>
                  <a:txBody>
                    <a:bodyPr/>
                    <a:lstStyle/>
                    <a:p>
                      <a:pPr marL="0" marR="0" algn="l">
                        <a:lnSpc>
                          <a:spcPct val="115000"/>
                        </a:lnSpc>
                        <a:spcBef>
                          <a:spcPts val="0"/>
                        </a:spcBef>
                        <a:spcAft>
                          <a:spcPts val="0"/>
                        </a:spcAft>
                      </a:pPr>
                      <a:r>
                        <a:rPr lang="en-US" sz="1600" dirty="0">
                          <a:solidFill>
                            <a:schemeClr val="tx1"/>
                          </a:solidFill>
                          <a:effectLst/>
                        </a:rPr>
                        <a:t>Visualization </a:t>
                      </a:r>
                      <a:r>
                        <a:rPr lang="en-US" sz="1600" dirty="0" smtClean="0">
                          <a:solidFill>
                            <a:schemeClr val="tx1"/>
                          </a:solidFill>
                          <a:effectLst/>
                        </a:rPr>
                        <a:t>SW Support</a:t>
                      </a:r>
                      <a:endParaRPr lang="en-US" sz="1400" dirty="0">
                        <a:solidFill>
                          <a:schemeClr val="tx1"/>
                        </a:solidFill>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mbria"/>
                        <a:ea typeface="Calibri"/>
                        <a:cs typeface="Times New Roman"/>
                      </a:endParaRPr>
                    </a:p>
                  </a:txBody>
                  <a:tcPr marL="68580" marR="68580" marT="0" marB="0"/>
                </a:tc>
              </a:tr>
              <a:tr h="177165">
                <a:tc>
                  <a:txBody>
                    <a:bodyPr/>
                    <a:lstStyle/>
                    <a:p>
                      <a:pPr marL="0" marR="0" algn="r">
                        <a:lnSpc>
                          <a:spcPct val="115000"/>
                        </a:lnSpc>
                        <a:spcBef>
                          <a:spcPts val="0"/>
                        </a:spcBef>
                        <a:spcAft>
                          <a:spcPts val="0"/>
                        </a:spcAft>
                      </a:pPr>
                      <a:r>
                        <a:rPr lang="en-US" sz="1200" dirty="0" err="1">
                          <a:effectLst/>
                        </a:rPr>
                        <a:t>vtss</a:t>
                      </a:r>
                      <a:r>
                        <a:rPr lang="en-US" sz="1200" dirty="0">
                          <a:effectLst/>
                        </a:rPr>
                        <a:t>-registration</a:t>
                      </a:r>
                      <a:endParaRPr lang="en-US" sz="1100" dirty="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Yes</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a:t>
                      </a:r>
                      <a:r>
                        <a:rPr lang="en-US" sz="1200" baseline="30000">
                          <a:effectLst/>
                        </a:rPr>
                        <a:t>3</a:t>
                      </a:r>
                      <a:endParaRPr lang="en-US" sz="1100">
                        <a:effectLst/>
                        <a:latin typeface="Cambr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No</a:t>
                      </a:r>
                      <a:r>
                        <a:rPr lang="en-US" sz="1200" baseline="30000" dirty="0">
                          <a:effectLst/>
                        </a:rPr>
                        <a:t>3</a:t>
                      </a:r>
                      <a:endParaRPr lang="en-US" sz="1100" dirty="0">
                        <a:effectLst/>
                        <a:latin typeface="Cambria"/>
                        <a:ea typeface="Calibri"/>
                        <a:cs typeface="Times New Roman"/>
                      </a:endParaRPr>
                    </a:p>
                  </a:txBody>
                  <a:tcPr marL="68580" marR="68580" marT="0" marB="0"/>
                </a:tc>
              </a:tr>
            </a:tbl>
          </a:graphicData>
        </a:graphic>
      </p:graphicFrame>
      <p:sp>
        <p:nvSpPr>
          <p:cNvPr id="5" name="Right Arrow 4"/>
          <p:cNvSpPr/>
          <p:nvPr/>
        </p:nvSpPr>
        <p:spPr>
          <a:xfrm>
            <a:off x="152400" y="4755322"/>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3048000" y="5239954"/>
            <a:ext cx="484632" cy="978408"/>
          </a:xfrm>
          <a:prstGeom prst="downArrow">
            <a:avLst/>
          </a:prstGeom>
          <a:solidFill>
            <a:srgbClr val="FF0000"/>
          </a:solidFill>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243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715962"/>
          </a:xfrm>
        </p:spPr>
        <p:txBody>
          <a:bodyPr/>
          <a:lstStyle/>
          <a:p>
            <a:pPr algn="ctr"/>
            <a:r>
              <a:rPr lang="en-US" dirty="0" smtClean="0"/>
              <a:t>XSEDE Software Engineering</a:t>
            </a:r>
            <a:endParaRPr lang="en-US" dirty="0"/>
          </a:p>
        </p:txBody>
      </p:sp>
    </p:spTree>
    <p:extLst>
      <p:ext uri="{BB962C8B-B14F-4D97-AF65-F5344CB8AC3E}">
        <p14:creationId xmlns:p14="http://schemas.microsoft.com/office/powerpoint/2010/main" val="1004957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Engineering Process: High Level</a:t>
            </a:r>
            <a:endParaRPr lang="en-US" dirty="0"/>
          </a:p>
        </p:txBody>
      </p:sp>
      <p:sp>
        <p:nvSpPr>
          <p:cNvPr id="4" name="Rounded Rectangle 3"/>
          <p:cNvSpPr/>
          <p:nvPr/>
        </p:nvSpPr>
        <p:spPr>
          <a:xfrm>
            <a:off x="304800" y="1219200"/>
            <a:ext cx="2286000" cy="83820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000" dirty="0" smtClean="0"/>
              <a:t>System &amp; Software Engineering</a:t>
            </a:r>
            <a:endParaRPr lang="en-US" sz="2000" dirty="0"/>
          </a:p>
        </p:txBody>
      </p:sp>
      <p:sp>
        <p:nvSpPr>
          <p:cNvPr id="5" name="Rounded Rectangle 4"/>
          <p:cNvSpPr/>
          <p:nvPr/>
        </p:nvSpPr>
        <p:spPr>
          <a:xfrm>
            <a:off x="2667000" y="3124200"/>
            <a:ext cx="2057400" cy="129540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000" dirty="0" smtClean="0"/>
              <a:t>Software Development and Integration</a:t>
            </a:r>
            <a:endParaRPr lang="en-US" sz="2000" dirty="0"/>
          </a:p>
        </p:txBody>
      </p:sp>
      <p:sp>
        <p:nvSpPr>
          <p:cNvPr id="6" name="Rounded Rectangle 5"/>
          <p:cNvSpPr/>
          <p:nvPr/>
        </p:nvSpPr>
        <p:spPr>
          <a:xfrm>
            <a:off x="4267200" y="1219200"/>
            <a:ext cx="2057400" cy="83820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000" dirty="0" smtClean="0"/>
              <a:t>Architecture and Design</a:t>
            </a:r>
            <a:endParaRPr lang="en-US" sz="2000" dirty="0"/>
          </a:p>
        </p:txBody>
      </p:sp>
      <p:sp>
        <p:nvSpPr>
          <p:cNvPr id="7" name="Rounded Rectangle 6"/>
          <p:cNvSpPr/>
          <p:nvPr/>
        </p:nvSpPr>
        <p:spPr>
          <a:xfrm>
            <a:off x="2667000" y="5269468"/>
            <a:ext cx="2057400" cy="53340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000" dirty="0" smtClean="0"/>
              <a:t>Operations</a:t>
            </a:r>
            <a:endParaRPr lang="en-US" sz="2000" dirty="0"/>
          </a:p>
        </p:txBody>
      </p:sp>
      <p:cxnSp>
        <p:nvCxnSpPr>
          <p:cNvPr id="8" name="Straight Arrow Connector 7"/>
          <p:cNvCxnSpPr>
            <a:stCxn id="4" idx="3"/>
            <a:endCxn id="6" idx="1"/>
          </p:cNvCxnSpPr>
          <p:nvPr/>
        </p:nvCxnSpPr>
        <p:spPr>
          <a:xfrm>
            <a:off x="2590800" y="1638300"/>
            <a:ext cx="1676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4" idx="2"/>
            <a:endCxn id="5" idx="0"/>
          </p:cNvCxnSpPr>
          <p:nvPr/>
        </p:nvCxnSpPr>
        <p:spPr>
          <a:xfrm>
            <a:off x="1447800" y="2057400"/>
            <a:ext cx="22479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2"/>
            <a:endCxn id="5" idx="0"/>
          </p:cNvCxnSpPr>
          <p:nvPr/>
        </p:nvCxnSpPr>
        <p:spPr>
          <a:xfrm flipH="1">
            <a:off x="3695700" y="2057400"/>
            <a:ext cx="16002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685459" y="1207532"/>
            <a:ext cx="1505541" cy="369332"/>
          </a:xfrm>
          <a:prstGeom prst="rect">
            <a:avLst/>
          </a:prstGeom>
          <a:noFill/>
        </p:spPr>
        <p:txBody>
          <a:bodyPr wrap="square" rtlCol="0">
            <a:spAutoFit/>
          </a:bodyPr>
          <a:lstStyle/>
          <a:p>
            <a:r>
              <a:rPr lang="en-US" dirty="0" smtClean="0"/>
              <a:t>Requirements</a:t>
            </a:r>
            <a:endParaRPr lang="en-US" dirty="0"/>
          </a:p>
        </p:txBody>
      </p:sp>
      <p:sp>
        <p:nvSpPr>
          <p:cNvPr id="12" name="TextBox 11"/>
          <p:cNvSpPr txBox="1"/>
          <p:nvPr/>
        </p:nvSpPr>
        <p:spPr>
          <a:xfrm>
            <a:off x="1828800" y="2362200"/>
            <a:ext cx="1251251" cy="369332"/>
          </a:xfrm>
          <a:prstGeom prst="rect">
            <a:avLst/>
          </a:prstGeom>
          <a:solidFill>
            <a:schemeClr val="bg1"/>
          </a:solidFill>
        </p:spPr>
        <p:txBody>
          <a:bodyPr wrap="none" rtlCol="0">
            <a:spAutoFit/>
          </a:bodyPr>
          <a:lstStyle/>
          <a:p>
            <a:r>
              <a:rPr lang="en-US" dirty="0" smtClean="0"/>
              <a:t>Constraints</a:t>
            </a:r>
            <a:endParaRPr lang="en-US" dirty="0"/>
          </a:p>
        </p:txBody>
      </p:sp>
      <p:sp>
        <p:nvSpPr>
          <p:cNvPr id="13" name="TextBox 12"/>
          <p:cNvSpPr txBox="1"/>
          <p:nvPr/>
        </p:nvSpPr>
        <p:spPr>
          <a:xfrm>
            <a:off x="4419600" y="2362200"/>
            <a:ext cx="1354270" cy="369332"/>
          </a:xfrm>
          <a:prstGeom prst="rect">
            <a:avLst/>
          </a:prstGeom>
          <a:solidFill>
            <a:schemeClr val="bg1"/>
          </a:solidFill>
        </p:spPr>
        <p:txBody>
          <a:bodyPr wrap="none" rtlCol="0">
            <a:spAutoFit/>
          </a:bodyPr>
          <a:lstStyle/>
          <a:p>
            <a:r>
              <a:rPr lang="en-US" dirty="0" smtClean="0"/>
              <a:t>Architecture</a:t>
            </a:r>
            <a:endParaRPr lang="en-US" dirty="0"/>
          </a:p>
        </p:txBody>
      </p:sp>
      <p:cxnSp>
        <p:nvCxnSpPr>
          <p:cNvPr id="14" name="Straight Arrow Connector 13"/>
          <p:cNvCxnSpPr>
            <a:stCxn id="5" idx="2"/>
            <a:endCxn id="7" idx="0"/>
          </p:cNvCxnSpPr>
          <p:nvPr/>
        </p:nvCxnSpPr>
        <p:spPr>
          <a:xfrm>
            <a:off x="3695700" y="4419600"/>
            <a:ext cx="0" cy="849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048000" y="4648200"/>
            <a:ext cx="1214620" cy="369332"/>
          </a:xfrm>
          <a:prstGeom prst="rect">
            <a:avLst/>
          </a:prstGeom>
          <a:solidFill>
            <a:schemeClr val="bg1"/>
          </a:solidFill>
        </p:spPr>
        <p:txBody>
          <a:bodyPr wrap="none" rtlCol="0">
            <a:spAutoFit/>
          </a:bodyPr>
          <a:lstStyle/>
          <a:p>
            <a:r>
              <a:rPr lang="en-US" dirty="0" smtClean="0"/>
              <a:t>“Software”</a:t>
            </a:r>
            <a:endParaRPr lang="en-US" dirty="0"/>
          </a:p>
        </p:txBody>
      </p:sp>
      <p:sp>
        <p:nvSpPr>
          <p:cNvPr id="16" name="Rounded Rectangle 15"/>
          <p:cNvSpPr/>
          <p:nvPr/>
        </p:nvSpPr>
        <p:spPr>
          <a:xfrm>
            <a:off x="7010400" y="5269468"/>
            <a:ext cx="2057400" cy="533400"/>
          </a:xfrm>
          <a:prstGeom prst="roundRect">
            <a:avLst/>
          </a:prstGeom>
          <a:noFill/>
          <a:ln/>
        </p:spPr>
        <p:style>
          <a:lnRef idx="1">
            <a:schemeClr val="accent1"/>
          </a:lnRef>
          <a:fillRef idx="3">
            <a:schemeClr val="accent1"/>
          </a:fillRef>
          <a:effectRef idx="2">
            <a:schemeClr val="accent1"/>
          </a:effectRef>
          <a:fontRef idx="minor">
            <a:schemeClr val="lt1"/>
          </a:fontRef>
        </p:style>
        <p:txBody>
          <a:bodyPr/>
          <a:lstStyle/>
          <a:p>
            <a:pPr algn="ctr"/>
            <a:r>
              <a:rPr lang="en-US" sz="2000" dirty="0" smtClean="0">
                <a:solidFill>
                  <a:schemeClr val="tx1"/>
                </a:solidFill>
              </a:rPr>
              <a:t>Campus Bridging</a:t>
            </a:r>
            <a:endParaRPr lang="en-US" sz="2000" dirty="0">
              <a:solidFill>
                <a:schemeClr val="tx1"/>
              </a:solidFill>
            </a:endParaRPr>
          </a:p>
        </p:txBody>
      </p:sp>
      <p:sp>
        <p:nvSpPr>
          <p:cNvPr id="18" name="TextBox 17"/>
          <p:cNvSpPr txBox="1"/>
          <p:nvPr/>
        </p:nvSpPr>
        <p:spPr>
          <a:xfrm>
            <a:off x="5105400" y="4876800"/>
            <a:ext cx="1371600" cy="646331"/>
          </a:xfrm>
          <a:prstGeom prst="rect">
            <a:avLst/>
          </a:prstGeom>
          <a:solidFill>
            <a:schemeClr val="bg1"/>
          </a:solidFill>
        </p:spPr>
        <p:txBody>
          <a:bodyPr wrap="square" rtlCol="0">
            <a:spAutoFit/>
          </a:bodyPr>
          <a:lstStyle/>
          <a:p>
            <a:r>
              <a:rPr lang="en-US" dirty="0" smtClean="0"/>
              <a:t>“Software &amp;</a:t>
            </a:r>
          </a:p>
          <a:p>
            <a:r>
              <a:rPr lang="en-US" dirty="0" smtClean="0"/>
              <a:t>  Services”</a:t>
            </a:r>
            <a:endParaRPr lang="en-US" dirty="0"/>
          </a:p>
        </p:txBody>
      </p:sp>
      <p:sp>
        <p:nvSpPr>
          <p:cNvPr id="19" name="TextBox 18"/>
          <p:cNvSpPr txBox="1"/>
          <p:nvPr/>
        </p:nvSpPr>
        <p:spPr>
          <a:xfrm>
            <a:off x="152400" y="3124200"/>
            <a:ext cx="2286000" cy="1569660"/>
          </a:xfrm>
          <a:prstGeom prst="rect">
            <a:avLst/>
          </a:prstGeom>
          <a:noFill/>
        </p:spPr>
        <p:txBody>
          <a:bodyPr wrap="square" rtlCol="0">
            <a:spAutoFit/>
          </a:bodyPr>
          <a:lstStyle/>
          <a:p>
            <a:r>
              <a:rPr lang="en-US" sz="3200" b="1" dirty="0" smtClean="0">
                <a:solidFill>
                  <a:schemeClr val="bg1"/>
                </a:solidFill>
              </a:rPr>
              <a:t>XSEDE Engineering Processes</a:t>
            </a:r>
            <a:endParaRPr lang="en-US" sz="3200" b="1" dirty="0">
              <a:solidFill>
                <a:schemeClr val="bg1"/>
              </a:solidFill>
            </a:endParaRPr>
          </a:p>
        </p:txBody>
      </p:sp>
      <p:sp>
        <p:nvSpPr>
          <p:cNvPr id="20" name="Rectangle 19"/>
          <p:cNvSpPr/>
          <p:nvPr/>
        </p:nvSpPr>
        <p:spPr>
          <a:xfrm>
            <a:off x="152400" y="990600"/>
            <a:ext cx="6477000" cy="4953000"/>
          </a:xfrm>
          <a:prstGeom prst="rect">
            <a:avLst/>
          </a:prstGeom>
          <a:no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76200" y="5105400"/>
            <a:ext cx="1295400" cy="990600"/>
          </a:xfrm>
          <a:prstGeom prst="roundRect">
            <a:avLst/>
          </a:prstGeom>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b="1" dirty="0" smtClean="0"/>
              <a:t>XSEDE Engineering Processes</a:t>
            </a:r>
            <a:endParaRPr lang="en-US" sz="1600" b="1" dirty="0"/>
          </a:p>
        </p:txBody>
      </p:sp>
      <p:cxnSp>
        <p:nvCxnSpPr>
          <p:cNvPr id="23" name="Straight Connector 22"/>
          <p:cNvCxnSpPr/>
          <p:nvPr/>
        </p:nvCxnSpPr>
        <p:spPr>
          <a:xfrm>
            <a:off x="6858000" y="4038600"/>
            <a:ext cx="0" cy="1752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p:cNvCxnSpPr>
          <p:nvPr/>
        </p:nvCxnSpPr>
        <p:spPr>
          <a:xfrm>
            <a:off x="4724400" y="5536168"/>
            <a:ext cx="2133600" cy="264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7010400" y="4038600"/>
            <a:ext cx="1981200" cy="533400"/>
          </a:xfrm>
          <a:prstGeom prst="roundRect">
            <a:avLst/>
          </a:prstGeom>
          <a:noFill/>
          <a:ln/>
        </p:spPr>
        <p:style>
          <a:lnRef idx="1">
            <a:schemeClr val="accent1"/>
          </a:lnRef>
          <a:fillRef idx="3">
            <a:schemeClr val="accent1"/>
          </a:fillRef>
          <a:effectRef idx="2">
            <a:schemeClr val="accent1"/>
          </a:effectRef>
          <a:fontRef idx="minor">
            <a:schemeClr val="lt1"/>
          </a:fontRef>
        </p:style>
        <p:txBody>
          <a:bodyPr/>
          <a:lstStyle/>
          <a:p>
            <a:pPr algn="ctr"/>
            <a:r>
              <a:rPr lang="en-US" sz="2000" dirty="0" smtClean="0">
                <a:solidFill>
                  <a:schemeClr val="tx1"/>
                </a:solidFill>
              </a:rPr>
              <a:t>Enterprise</a:t>
            </a:r>
            <a:endParaRPr lang="en-US" sz="2000" dirty="0">
              <a:solidFill>
                <a:schemeClr val="tx1"/>
              </a:solidFill>
            </a:endParaRPr>
          </a:p>
        </p:txBody>
      </p:sp>
      <p:sp>
        <p:nvSpPr>
          <p:cNvPr id="25" name="Rounded Rectangle 24"/>
          <p:cNvSpPr/>
          <p:nvPr/>
        </p:nvSpPr>
        <p:spPr>
          <a:xfrm>
            <a:off x="7010400" y="4648200"/>
            <a:ext cx="1981200" cy="533400"/>
          </a:xfrm>
          <a:prstGeom prst="roundRect">
            <a:avLst/>
          </a:prstGeom>
          <a:noFill/>
          <a:ln/>
        </p:spPr>
        <p:style>
          <a:lnRef idx="1">
            <a:schemeClr val="accent1"/>
          </a:lnRef>
          <a:fillRef idx="3">
            <a:schemeClr val="accent1"/>
          </a:fillRef>
          <a:effectRef idx="2">
            <a:schemeClr val="accent1"/>
          </a:effectRef>
          <a:fontRef idx="minor">
            <a:schemeClr val="lt1"/>
          </a:fontRef>
        </p:style>
        <p:txBody>
          <a:bodyPr/>
          <a:lstStyle/>
          <a:p>
            <a:pPr algn="ctr"/>
            <a:r>
              <a:rPr lang="en-US" sz="2000" dirty="0" smtClean="0">
                <a:solidFill>
                  <a:schemeClr val="tx1"/>
                </a:solidFill>
              </a:rPr>
              <a:t>Service Provider</a:t>
            </a:r>
            <a:endParaRPr lang="en-US" sz="2000" dirty="0">
              <a:solidFill>
                <a:schemeClr val="tx1"/>
              </a:solidFill>
            </a:endParaRPr>
          </a:p>
        </p:txBody>
      </p:sp>
    </p:spTree>
    <p:extLst>
      <p:ext uri="{BB962C8B-B14F-4D97-AF65-F5344CB8AC3E}">
        <p14:creationId xmlns:p14="http://schemas.microsoft.com/office/powerpoint/2010/main" val="2977853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smtClean="0"/>
              <a:t>Software and Service Deployment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128713" y="857250"/>
            <a:ext cx="6886575" cy="5143500"/>
          </a:xfrm>
          <a:prstGeom prst="rect">
            <a:avLst/>
          </a:prstGeom>
          <a:noFill/>
          <a:ln w="9525">
            <a:noFill/>
            <a:miter lim="800000"/>
            <a:headEnd/>
            <a:tailEnd/>
          </a:ln>
        </p:spPr>
      </p:pic>
    </p:spTree>
    <p:extLst>
      <p:ext uri="{BB962C8B-B14F-4D97-AF65-F5344CB8AC3E}">
        <p14:creationId xmlns:p14="http://schemas.microsoft.com/office/powerpoint/2010/main" val="376565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715962"/>
          </a:xfrm>
        </p:spPr>
        <p:txBody>
          <a:bodyPr>
            <a:normAutofit/>
          </a:bodyPr>
          <a:lstStyle/>
          <a:p>
            <a:pPr algn="ctr" eaLnBrk="1" hangingPunct="1"/>
            <a:r>
              <a:rPr lang="en-US" dirty="0" smtClean="0">
                <a:latin typeface="Arial" charset="0"/>
                <a:ea typeface="ＭＳ Ｐゴシック" pitchFamily="34" charset="-128"/>
                <a:cs typeface="Arial" charset="0"/>
              </a:rPr>
              <a:t>What is XSEDE?</a:t>
            </a:r>
          </a:p>
        </p:txBody>
      </p:sp>
      <p:sp>
        <p:nvSpPr>
          <p:cNvPr id="10243" name="Content Placeholder 2"/>
          <p:cNvSpPr>
            <a:spLocks noGrp="1"/>
          </p:cNvSpPr>
          <p:nvPr>
            <p:ph idx="1"/>
          </p:nvPr>
        </p:nvSpPr>
        <p:spPr>
          <a:xfrm>
            <a:off x="304800" y="1143000"/>
            <a:ext cx="8534400" cy="4800600"/>
          </a:xfrm>
        </p:spPr>
        <p:txBody>
          <a:bodyPr>
            <a:normAutofit/>
          </a:bodyPr>
          <a:lstStyle/>
          <a:p>
            <a:pPr algn="ctr">
              <a:buNone/>
            </a:pPr>
            <a:r>
              <a:rPr lang="en-US" b="1" i="1" dirty="0" smtClean="0">
                <a:solidFill>
                  <a:srgbClr val="376092"/>
                </a:solidFill>
                <a:latin typeface="Comic Sans MS" pitchFamily="66" charset="0"/>
                <a:ea typeface="ＭＳ Ｐゴシック" pitchFamily="34" charset="-128"/>
              </a:rPr>
              <a:t> </a:t>
            </a:r>
          </a:p>
          <a:p>
            <a:pPr algn="ctr">
              <a:buNone/>
            </a:pPr>
            <a:endParaRPr lang="en-US" sz="1000" b="1" i="1" dirty="0" smtClean="0">
              <a:solidFill>
                <a:srgbClr val="376092"/>
              </a:solidFill>
              <a:latin typeface="Comic Sans MS" pitchFamily="66" charset="0"/>
              <a:ea typeface="ＭＳ Ｐゴシック" pitchFamily="34" charset="-128"/>
            </a:endParaRPr>
          </a:p>
          <a:p>
            <a:pPr algn="ctr">
              <a:buNone/>
            </a:pPr>
            <a:r>
              <a:rPr lang="en-US" b="1" i="1" dirty="0" smtClean="0">
                <a:solidFill>
                  <a:srgbClr val="376092"/>
                </a:solidFill>
                <a:latin typeface="Comic Sans MS" pitchFamily="66" charset="0"/>
                <a:ea typeface="ＭＳ Ｐゴシック" pitchFamily="34" charset="-128"/>
              </a:rPr>
              <a:t>XSEDE is </a:t>
            </a:r>
            <a:r>
              <a:rPr lang="en-US" b="1" i="1" dirty="0">
                <a:solidFill>
                  <a:srgbClr val="376092"/>
                </a:solidFill>
                <a:latin typeface="Comic Sans MS" pitchFamily="66" charset="0"/>
                <a:ea typeface="ＭＳ Ｐゴシック" pitchFamily="34" charset="-128"/>
              </a:rPr>
              <a:t>The </a:t>
            </a:r>
            <a:r>
              <a:rPr lang="en-US" b="1" i="1" dirty="0" err="1">
                <a:solidFill>
                  <a:srgbClr val="376092"/>
                </a:solidFill>
                <a:latin typeface="Comic Sans MS" pitchFamily="66" charset="0"/>
                <a:ea typeface="ＭＳ Ｐゴシック" pitchFamily="34" charset="-128"/>
              </a:rPr>
              <a:t>eXtreme</a:t>
            </a:r>
            <a:r>
              <a:rPr lang="en-US" b="1" i="1" dirty="0">
                <a:solidFill>
                  <a:srgbClr val="376092"/>
                </a:solidFill>
                <a:latin typeface="Comic Sans MS" pitchFamily="66" charset="0"/>
                <a:ea typeface="ＭＳ Ｐゴシック" pitchFamily="34" charset="-128"/>
              </a:rPr>
              <a:t> Science and Engineering Discovery </a:t>
            </a:r>
            <a:r>
              <a:rPr lang="en-US" b="1" i="1" dirty="0" smtClean="0">
                <a:solidFill>
                  <a:srgbClr val="376092"/>
                </a:solidFill>
                <a:latin typeface="Comic Sans MS" pitchFamily="66" charset="0"/>
                <a:ea typeface="ＭＳ Ｐゴシック" pitchFamily="34" charset="-128"/>
              </a:rPr>
              <a:t>Environment</a:t>
            </a:r>
          </a:p>
          <a:p>
            <a:endParaRPr lang="en-US" sz="1000" b="1" i="1" dirty="0" smtClean="0">
              <a:solidFill>
                <a:srgbClr val="376092"/>
              </a:solidFill>
              <a:latin typeface="Comic Sans MS" pitchFamily="66" charset="0"/>
              <a:ea typeface="ＭＳ Ｐゴシック" pitchFamily="34" charset="-128"/>
            </a:endParaRPr>
          </a:p>
          <a:p>
            <a:pPr algn="ctr">
              <a:buFont typeface="Arial" charset="0"/>
              <a:buNone/>
            </a:pPr>
            <a:r>
              <a:rPr lang="en-US" b="1" i="1" dirty="0" smtClean="0">
                <a:solidFill>
                  <a:srgbClr val="376092"/>
                </a:solidFill>
                <a:latin typeface="Comic Sans MS" pitchFamily="66" charset="0"/>
                <a:ea typeface="ＭＳ Ｐゴシック" pitchFamily="34" charset="-128"/>
              </a:rPr>
              <a:t> </a:t>
            </a:r>
          </a:p>
        </p:txBody>
      </p:sp>
      <p:sp>
        <p:nvSpPr>
          <p:cNvPr id="10244" name="Slide Number Placeholder 3"/>
          <p:cNvSpPr>
            <a:spLocks noGrp="1"/>
          </p:cNvSpPr>
          <p:nvPr>
            <p:ph type="sldNum" sz="quarter" idx="10"/>
          </p:nvPr>
        </p:nvSpPr>
        <p:spPr bwMode="auto">
          <a:ln>
            <a:miter lim="800000"/>
            <a:headEnd/>
            <a:tailEnd/>
          </a:ln>
        </p:spPr>
        <p:txBody>
          <a:bodyPr/>
          <a:lstStyle/>
          <a:p>
            <a:pPr fontAlgn="base">
              <a:spcBef>
                <a:spcPct val="0"/>
              </a:spcBef>
              <a:spcAft>
                <a:spcPct val="0"/>
              </a:spcAft>
              <a:defRPr/>
            </a:pPr>
            <a:fld id="{92A63FF8-4C7B-474D-99DB-DAEF987D03B7}"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1960101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715962"/>
          </a:xfrm>
        </p:spPr>
        <p:txBody>
          <a:bodyPr/>
          <a:lstStyle/>
          <a:p>
            <a:pPr algn="ctr"/>
            <a:r>
              <a:rPr lang="en-US" dirty="0" smtClean="0"/>
              <a:t>UNICORE Deployments in XSEDE</a:t>
            </a:r>
            <a:endParaRPr lang="en-US" dirty="0"/>
          </a:p>
        </p:txBody>
      </p:sp>
    </p:spTree>
    <p:extLst>
      <p:ext uri="{BB962C8B-B14F-4D97-AF65-F5344CB8AC3E}">
        <p14:creationId xmlns:p14="http://schemas.microsoft.com/office/powerpoint/2010/main" val="3973203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UNICORE 6.4.2 Deployments</a:t>
            </a:r>
            <a:endParaRPr lang="en-US" dirty="0"/>
          </a:p>
        </p:txBody>
      </p:sp>
      <p:sp>
        <p:nvSpPr>
          <p:cNvPr id="3" name="Content Placeholder 2"/>
          <p:cNvSpPr>
            <a:spLocks noGrp="1"/>
          </p:cNvSpPr>
          <p:nvPr>
            <p:ph idx="1"/>
          </p:nvPr>
        </p:nvSpPr>
        <p:spPr/>
        <p:txBody>
          <a:bodyPr/>
          <a:lstStyle/>
          <a:p>
            <a:r>
              <a:rPr lang="en-US" dirty="0" smtClean="0"/>
              <a:t>Beta Deployment soon of UNICORE/Genesis II on four XSEDE systems at NCSA, NICS, PSC and TACC</a:t>
            </a:r>
          </a:p>
          <a:p>
            <a:r>
              <a:rPr lang="en-US" dirty="0" smtClean="0"/>
              <a:t>Deployment of SDIACT-097, which is UNICORE 6.4.2-p2, sometime next year (July 2012)</a:t>
            </a:r>
            <a:endParaRPr lang="en-US" dirty="0"/>
          </a:p>
        </p:txBody>
      </p:sp>
    </p:spTree>
    <p:extLst>
      <p:ext uri="{BB962C8B-B14F-4D97-AF65-F5344CB8AC3E}">
        <p14:creationId xmlns:p14="http://schemas.microsoft.com/office/powerpoint/2010/main" val="1620743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0"/>
            <a:ext cx="8013290" cy="5943600"/>
          </a:xfrm>
        </p:spPr>
      </p:pic>
    </p:spTree>
    <p:extLst>
      <p:ext uri="{BB962C8B-B14F-4D97-AF65-F5344CB8AC3E}">
        <p14:creationId xmlns:p14="http://schemas.microsoft.com/office/powerpoint/2010/main" val="4218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715962"/>
          </a:xfrm>
        </p:spPr>
        <p:txBody>
          <a:bodyPr/>
          <a:lstStyle/>
          <a:p>
            <a:pPr algn="ctr"/>
            <a:r>
              <a:rPr lang="en-US" dirty="0" smtClean="0"/>
              <a:t>XSEDE Campus Bridging</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NSF </a:t>
            </a:r>
            <a:br>
              <a:rPr lang="en-US" sz="2400" dirty="0" smtClean="0"/>
            </a:br>
            <a:r>
              <a:rPr lang="en-US" sz="2400" dirty="0" smtClean="0"/>
              <a:t>Advisory </a:t>
            </a:r>
            <a:r>
              <a:rPr lang="en-US" sz="2400" dirty="0"/>
              <a:t>Committee for </a:t>
            </a:r>
            <a:r>
              <a:rPr lang="en-US" sz="2400" dirty="0" err="1" smtClean="0"/>
              <a:t>Cyberinfrastucture</a:t>
            </a:r>
            <a:r>
              <a:rPr lang="en-US" sz="2400" dirty="0"/>
              <a:t/>
            </a:r>
            <a:br>
              <a:rPr lang="en-US" sz="2400" dirty="0"/>
            </a:br>
            <a:r>
              <a:rPr lang="en-US" sz="2400" dirty="0" smtClean="0"/>
              <a:t>Task Forces</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501" y="1143000"/>
            <a:ext cx="5926998" cy="4800600"/>
          </a:xfrm>
        </p:spPr>
      </p:pic>
    </p:spTree>
    <p:extLst>
      <p:ext uri="{BB962C8B-B14F-4D97-AF65-F5344CB8AC3E}">
        <p14:creationId xmlns:p14="http://schemas.microsoft.com/office/powerpoint/2010/main" val="3925221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Campus Bridging Task Force Findings</a:t>
            </a:r>
            <a:endParaRPr lang="en-US" dirty="0"/>
          </a:p>
        </p:txBody>
      </p:sp>
      <p:sp>
        <p:nvSpPr>
          <p:cNvPr id="3" name="Content Placeholder 2"/>
          <p:cNvSpPr>
            <a:spLocks noGrp="1"/>
          </p:cNvSpPr>
          <p:nvPr>
            <p:ph idx="1"/>
          </p:nvPr>
        </p:nvSpPr>
        <p:spPr>
          <a:xfrm>
            <a:off x="228600" y="990600"/>
            <a:ext cx="8686800" cy="4800600"/>
          </a:xfrm>
        </p:spPr>
        <p:txBody>
          <a:bodyPr>
            <a:normAutofit fontScale="40000" lnSpcReduction="20000"/>
          </a:bodyPr>
          <a:lstStyle/>
          <a:p>
            <a:pPr marL="514350" lvl="0" indent="-514350">
              <a:spcBef>
                <a:spcPts val="0"/>
              </a:spcBef>
              <a:spcAft>
                <a:spcPts val="1200"/>
              </a:spcAft>
              <a:buFont typeface="+mj-lt"/>
              <a:buAutoNum type="arabicPeriod"/>
            </a:pPr>
            <a:r>
              <a:rPr lang="en-US" sz="7000" dirty="0" smtClean="0"/>
              <a:t>The CI environment </a:t>
            </a:r>
            <a:r>
              <a:rPr lang="en-US" sz="7000" dirty="0"/>
              <a:t>in the US is now much more complex and </a:t>
            </a:r>
            <a:r>
              <a:rPr lang="en-US" sz="7000" dirty="0" smtClean="0"/>
              <a:t>varied due </a:t>
            </a:r>
            <a:r>
              <a:rPr lang="en-US" sz="7000" dirty="0"/>
              <a:t>to the maturity of commercial cloud facilities, volunteer </a:t>
            </a:r>
            <a:r>
              <a:rPr lang="en-US" sz="7000" dirty="0" smtClean="0"/>
              <a:t>computing, and rapid development of CI</a:t>
            </a:r>
          </a:p>
          <a:p>
            <a:pPr marL="514350" lvl="0" indent="-514350">
              <a:spcBef>
                <a:spcPts val="0"/>
              </a:spcBef>
              <a:spcAft>
                <a:spcPts val="1200"/>
              </a:spcAft>
              <a:buFont typeface="+mj-lt"/>
              <a:buAutoNum type="arabicPeriod"/>
            </a:pPr>
            <a:r>
              <a:rPr lang="en-US" sz="7000" dirty="0" smtClean="0"/>
              <a:t>The science </a:t>
            </a:r>
            <a:r>
              <a:rPr lang="en-US" sz="7000" dirty="0"/>
              <a:t>and engineering research community is not using the existing </a:t>
            </a:r>
            <a:r>
              <a:rPr lang="en-US" sz="7000" dirty="0" smtClean="0"/>
              <a:t>CI as </a:t>
            </a:r>
            <a:r>
              <a:rPr lang="en-US" sz="7000" dirty="0"/>
              <a:t>effectively or efficiently as </a:t>
            </a:r>
            <a:r>
              <a:rPr lang="en-US" sz="7000" dirty="0" smtClean="0"/>
              <a:t>possible, primarily as a result of the complexity of CI software and the barriers </a:t>
            </a:r>
            <a:r>
              <a:rPr lang="en-US" sz="7000" dirty="0"/>
              <a:t>of migration among </a:t>
            </a:r>
            <a:r>
              <a:rPr lang="en-US" sz="7000" dirty="0" smtClean="0"/>
              <a:t>campuses </a:t>
            </a:r>
            <a:r>
              <a:rPr lang="en-US" sz="7000" dirty="0"/>
              <a:t>and </a:t>
            </a:r>
            <a:r>
              <a:rPr lang="en-US" sz="7000" dirty="0" smtClean="0"/>
              <a:t>with national CI facilities.</a:t>
            </a:r>
          </a:p>
          <a:p>
            <a:pPr marL="514350" indent="-514350">
              <a:spcBef>
                <a:spcPts val="0"/>
              </a:spcBef>
              <a:spcAft>
                <a:spcPts val="1200"/>
              </a:spcAft>
              <a:buFont typeface="+mj-lt"/>
              <a:buAutoNum type="arabicPeriod"/>
            </a:pPr>
            <a:r>
              <a:rPr lang="en-US" sz="7000" dirty="0" smtClean="0"/>
              <a:t>The </a:t>
            </a:r>
            <a:r>
              <a:rPr lang="en-US" sz="7000" dirty="0"/>
              <a:t>existing, aggregate, national </a:t>
            </a:r>
            <a:r>
              <a:rPr lang="en-US" sz="7000" dirty="0" smtClean="0"/>
              <a:t>CI is </a:t>
            </a:r>
            <a:r>
              <a:rPr lang="en-US" sz="7000" dirty="0"/>
              <a:t>not adequate to meet current or future needs of the US open science and engineering research community.</a:t>
            </a:r>
          </a:p>
          <a:p>
            <a:pPr lvl="0">
              <a:spcAft>
                <a:spcPts val="1200"/>
              </a:spcAft>
            </a:pPr>
            <a:endParaRPr lang="en-US" b="1" dirty="0"/>
          </a:p>
          <a:p>
            <a:pPr lvl="0">
              <a:spcAft>
                <a:spcPts val="1200"/>
              </a:spcAft>
            </a:pPr>
            <a:endParaRPr lang="en-US" b="1" dirty="0" smtClean="0"/>
          </a:p>
          <a:p>
            <a:pPr lvl="0">
              <a:spcAft>
                <a:spcPts val="1200"/>
              </a:spcAft>
            </a:pPr>
            <a:endParaRPr lang="en-US" b="1" dirty="0" smtClean="0"/>
          </a:p>
          <a:p>
            <a:pPr lvl="0">
              <a:spcAft>
                <a:spcPts val="1200"/>
              </a:spcAft>
            </a:pPr>
            <a:endParaRPr lang="en-US" b="1" dirty="0"/>
          </a:p>
          <a:p>
            <a:pPr>
              <a:spcAft>
                <a:spcPts val="1200"/>
              </a:spcAft>
            </a:pP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971BE91-C1A2-49AC-9564-5EBB3A9BF868}" type="slidenum">
              <a:rPr lang="en-US" smtClean="0"/>
              <a:pPr/>
              <a:t>55</a:t>
            </a:fld>
            <a:endParaRPr lang="en-US"/>
          </a:p>
        </p:txBody>
      </p:sp>
      <p:sp>
        <p:nvSpPr>
          <p:cNvPr id="5" name="TextBox 4"/>
          <p:cNvSpPr txBox="1"/>
          <p:nvPr/>
        </p:nvSpPr>
        <p:spPr>
          <a:xfrm>
            <a:off x="-25400" y="5486400"/>
            <a:ext cx="9144000" cy="400110"/>
          </a:xfrm>
          <a:prstGeom prst="rect">
            <a:avLst/>
          </a:prstGeom>
          <a:noFill/>
        </p:spPr>
        <p:txBody>
          <a:bodyPr wrap="square" rtlCol="0">
            <a:spAutoFit/>
          </a:bodyPr>
          <a:lstStyle/>
          <a:p>
            <a:r>
              <a:rPr lang="en-US" sz="2000" i="1" dirty="0" smtClean="0"/>
              <a:t>http</a:t>
            </a:r>
            <a:r>
              <a:rPr lang="en-US" sz="2000" i="1" dirty="0"/>
              <a:t>://</a:t>
            </a:r>
            <a:r>
              <a:rPr lang="en-US" sz="2000" i="1" dirty="0" err="1"/>
              <a:t>www.nsf.gov</a:t>
            </a:r>
            <a:r>
              <a:rPr lang="en-US" sz="2000" i="1" dirty="0"/>
              <a:t>/od/</a:t>
            </a:r>
            <a:r>
              <a:rPr lang="en-US" sz="2000" i="1" dirty="0" err="1"/>
              <a:t>oci</a:t>
            </a:r>
            <a:r>
              <a:rPr lang="en-US" sz="2000" i="1" dirty="0"/>
              <a:t>/taskforces/</a:t>
            </a:r>
            <a:r>
              <a:rPr lang="en-US" sz="2000" i="1" dirty="0" err="1"/>
              <a:t>TaskForceReport_CampusBridging.pdf</a:t>
            </a:r>
            <a:endParaRPr lang="en-US" sz="2000" i="1" dirty="0"/>
          </a:p>
        </p:txBody>
      </p:sp>
    </p:spTree>
    <p:extLst>
      <p:ext uri="{BB962C8B-B14F-4D97-AF65-F5344CB8AC3E}">
        <p14:creationId xmlns:p14="http://schemas.microsoft.com/office/powerpoint/2010/main" val="29325427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XSEDE campus bridging vision</a:t>
            </a:r>
            <a:endParaRPr lang="en-US" dirty="0"/>
          </a:p>
        </p:txBody>
      </p:sp>
      <p:sp>
        <p:nvSpPr>
          <p:cNvPr id="4" name="Content Placeholder 3"/>
          <p:cNvSpPr>
            <a:spLocks noGrp="1"/>
          </p:cNvSpPr>
          <p:nvPr>
            <p:ph idx="1"/>
          </p:nvPr>
        </p:nvSpPr>
        <p:spPr>
          <a:xfrm>
            <a:off x="457200" y="1219200"/>
            <a:ext cx="8229600" cy="4953000"/>
          </a:xfrm>
        </p:spPr>
        <p:txBody>
          <a:bodyPr>
            <a:normAutofit/>
          </a:bodyPr>
          <a:lstStyle/>
          <a:p>
            <a:r>
              <a:rPr lang="en-US" dirty="0" smtClean="0"/>
              <a:t>Help XSEDE create the software, tools and training that will allow excellent interoperation between XSEDE infrastructure and researchers’ local (campus) cyberinfrastructure to the desktop; </a:t>
            </a:r>
          </a:p>
        </p:txBody>
      </p:sp>
      <p:sp>
        <p:nvSpPr>
          <p:cNvPr id="2" name="Slide Number Placeholder 1"/>
          <p:cNvSpPr>
            <a:spLocks noGrp="1"/>
          </p:cNvSpPr>
          <p:nvPr>
            <p:ph type="sldNum" sz="quarter" idx="10"/>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26757601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XSEDE campus bridging vision</a:t>
            </a:r>
            <a:endParaRPr lang="en-US" dirty="0"/>
          </a:p>
        </p:txBody>
      </p:sp>
      <p:sp>
        <p:nvSpPr>
          <p:cNvPr id="4" name="Content Placeholder 3"/>
          <p:cNvSpPr>
            <a:spLocks noGrp="1"/>
          </p:cNvSpPr>
          <p:nvPr>
            <p:ph idx="1"/>
          </p:nvPr>
        </p:nvSpPr>
        <p:spPr>
          <a:xfrm>
            <a:off x="457200" y="1219200"/>
            <a:ext cx="8229600" cy="4953000"/>
          </a:xfrm>
        </p:spPr>
        <p:txBody>
          <a:bodyPr>
            <a:normAutofit fontScale="70000" lnSpcReduction="20000"/>
          </a:bodyPr>
          <a:lstStyle/>
          <a:p>
            <a:r>
              <a:rPr lang="en-US" dirty="0" smtClean="0"/>
              <a:t>Enable excellent usability from the researcher’s standpoint for a variety of modalities and types of computing: HPC, HTC, and data intensive computing</a:t>
            </a:r>
          </a:p>
          <a:p>
            <a:r>
              <a:rPr lang="en-US" dirty="0" smtClean="0"/>
              <a:t>Promote better use of local, regional and national CI resources by</a:t>
            </a:r>
          </a:p>
          <a:p>
            <a:pPr lvl="1"/>
            <a:r>
              <a:rPr lang="en-US" dirty="0"/>
              <a:t>p</a:t>
            </a:r>
            <a:r>
              <a:rPr lang="en-US" dirty="0" smtClean="0"/>
              <a:t>romoting the use of </a:t>
            </a:r>
            <a:r>
              <a:rPr lang="en-US" dirty="0" err="1" smtClean="0"/>
              <a:t>InCommon</a:t>
            </a:r>
            <a:r>
              <a:rPr lang="en-US" dirty="0" smtClean="0"/>
              <a:t> for all authentication systems</a:t>
            </a:r>
          </a:p>
          <a:p>
            <a:pPr lvl="1"/>
            <a:r>
              <a:rPr lang="en-US" dirty="0"/>
              <a:t>m</a:t>
            </a:r>
            <a:r>
              <a:rPr lang="en-US" dirty="0" smtClean="0"/>
              <a:t>aking it easier to use contributed campus systems (in whole possibly but generally in part) to the aggregate capacity and capability of XSEDE </a:t>
            </a:r>
          </a:p>
          <a:p>
            <a:pPr lvl="1"/>
            <a:r>
              <a:rPr lang="en-US" dirty="0"/>
              <a:t>m</a:t>
            </a:r>
            <a:r>
              <a:rPr lang="en-US" dirty="0" smtClean="0"/>
              <a:t>aking it easier to use local systems - not contributed to the aggregate of XSEDE overall -  more effectively in the context of workflows and cyberinfrastructure that include resources within and beyond XSEDE in a well coordinated fashion</a:t>
            </a:r>
          </a:p>
          <a:p>
            <a:r>
              <a:rPr lang="en-US" dirty="0" smtClean="0"/>
              <a:t>We will work with the various groups in XSEDE to align and assist activities and communications so that XSEDE collectively achieves these goals without interfering with established organizational structures and decision making processes </a:t>
            </a:r>
            <a:r>
              <a:rPr lang="en-US" dirty="0"/>
              <a:t/>
            </a:r>
            <a:br>
              <a:rPr lang="en-US" dirty="0"/>
            </a:br>
            <a:r>
              <a:rPr lang="en-US" dirty="0" smtClean="0"/>
              <a:t>[we plan to provide more lift than drag]</a:t>
            </a:r>
            <a:endParaRPr lang="en-US" dirty="0"/>
          </a:p>
        </p:txBody>
      </p:sp>
      <p:sp>
        <p:nvSpPr>
          <p:cNvPr id="2" name="Slide Number Placeholder 1"/>
          <p:cNvSpPr>
            <a:spLocks noGrp="1"/>
          </p:cNvSpPr>
          <p:nvPr>
            <p:ph type="sldNum" sz="quarter" idx="10"/>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42617642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ampus Bridging Goal</a:t>
            </a:r>
            <a:endParaRPr lang="en-US" dirty="0"/>
          </a:p>
        </p:txBody>
      </p:sp>
      <p:sp>
        <p:nvSpPr>
          <p:cNvPr id="3" name="Content Placeholder 2"/>
          <p:cNvSpPr>
            <a:spLocks noGrp="1"/>
          </p:cNvSpPr>
          <p:nvPr>
            <p:ph idx="1"/>
          </p:nvPr>
        </p:nvSpPr>
        <p:spPr/>
        <p:txBody>
          <a:bodyPr>
            <a:normAutofit lnSpcReduction="10000"/>
          </a:bodyPr>
          <a:lstStyle/>
          <a:p>
            <a:r>
              <a:rPr lang="en-US" dirty="0" smtClean="0"/>
              <a:t>Consult with campus personnel to make the CI </a:t>
            </a:r>
            <a:r>
              <a:rPr lang="en-US" dirty="0"/>
              <a:t>resources you have access to – from campus to national to international – seem like a peripheral to your laptop</a:t>
            </a:r>
            <a:r>
              <a:rPr lang="en-US" dirty="0" smtClean="0"/>
              <a:t>.</a:t>
            </a:r>
          </a:p>
          <a:p>
            <a:r>
              <a:rPr lang="en-US" dirty="0"/>
              <a:t>E</a:t>
            </a:r>
            <a:r>
              <a:rPr lang="en-US" dirty="0" smtClean="0"/>
              <a:t>nable seamless integrated use among a scientist or engineer’s personal CI; CI on the scientist’s campus; CI at other campuses; and CI at regional, national, and international levels; as if they were proximate to the scientist.</a:t>
            </a:r>
          </a:p>
        </p:txBody>
      </p:sp>
    </p:spTree>
    <p:extLst>
      <p:ext uri="{BB962C8B-B14F-4D97-AF65-F5344CB8AC3E}">
        <p14:creationId xmlns:p14="http://schemas.microsoft.com/office/powerpoint/2010/main" val="4520437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Bridging Objectives</a:t>
            </a:r>
            <a:endParaRPr lang="en-US" dirty="0"/>
          </a:p>
        </p:txBody>
      </p:sp>
      <p:sp>
        <p:nvSpPr>
          <p:cNvPr id="3" name="Content Placeholder 2"/>
          <p:cNvSpPr>
            <a:spLocks noGrp="1"/>
          </p:cNvSpPr>
          <p:nvPr>
            <p:ph idx="1"/>
          </p:nvPr>
        </p:nvSpPr>
        <p:spPr>
          <a:xfrm>
            <a:off x="457200" y="990600"/>
            <a:ext cx="8229600" cy="5105400"/>
          </a:xfrm>
        </p:spPr>
        <p:txBody>
          <a:bodyPr>
            <a:normAutofit fontScale="62500" lnSpcReduction="20000"/>
          </a:bodyPr>
          <a:lstStyle/>
          <a:p>
            <a:r>
              <a:rPr lang="en-US" sz="3800" b="1" dirty="0" smtClean="0">
                <a:solidFill>
                  <a:schemeClr val="tx1">
                    <a:lumMod val="95000"/>
                    <a:lumOff val="5000"/>
                  </a:schemeClr>
                </a:solidFill>
              </a:rPr>
              <a:t>Training for usability - </a:t>
            </a:r>
            <a:r>
              <a:rPr lang="en-US" sz="3800" dirty="0" smtClean="0"/>
              <a:t>Making it easier to create quality, reusable training, for campus users to use XSEDE resources</a:t>
            </a:r>
          </a:p>
          <a:p>
            <a:r>
              <a:rPr lang="en-US" sz="3800" b="1" dirty="0" err="1" smtClean="0">
                <a:solidFill>
                  <a:srgbClr val="0D0D0D"/>
                </a:solidFill>
              </a:rPr>
              <a:t>InCommon</a:t>
            </a:r>
            <a:r>
              <a:rPr lang="en-US" sz="3800" b="1" dirty="0" smtClean="0">
                <a:solidFill>
                  <a:srgbClr val="0D0D0D"/>
                </a:solidFill>
              </a:rPr>
              <a:t>-based authentication - </a:t>
            </a:r>
            <a:r>
              <a:rPr lang="en-US" sz="3800" dirty="0" smtClean="0"/>
              <a:t>Simplifying the authentication process via </a:t>
            </a:r>
            <a:r>
              <a:rPr lang="en-US" sz="3800" dirty="0" err="1" smtClean="0"/>
              <a:t>InCommon</a:t>
            </a:r>
            <a:r>
              <a:rPr lang="en-US" sz="3800" dirty="0" smtClean="0"/>
              <a:t>-based authentication and SAML certificates </a:t>
            </a:r>
          </a:p>
          <a:p>
            <a:r>
              <a:rPr lang="en-US" sz="3800" b="1" dirty="0" smtClean="0"/>
              <a:t>Long term remote interactive graphic session - </a:t>
            </a:r>
            <a:r>
              <a:rPr lang="en-US" sz="3800" dirty="0" smtClean="0"/>
              <a:t>Users want to open and maintain an interactive graphical session (e.g., an NX remote desktop or X-Windows session) on a remote resource - perhaps for a long period of time.</a:t>
            </a:r>
          </a:p>
          <a:p>
            <a:r>
              <a:rPr lang="en-US" sz="3800" b="1" dirty="0" smtClean="0"/>
              <a:t>Use of data resources from campus on XSEDE, or from XSEDE at a campus</a:t>
            </a:r>
            <a:r>
              <a:rPr lang="en-US" sz="3800" dirty="0" smtClean="0"/>
              <a:t> - Support analysis of data integrated across campus-based and XSEDE-based resources </a:t>
            </a:r>
          </a:p>
          <a:p>
            <a:r>
              <a:rPr lang="en-US" sz="3800" b="1" dirty="0" smtClean="0"/>
              <a:t>Support for distributed workflows spanning XSEDE and campus-based data, computational, visualization resources</a:t>
            </a:r>
            <a:r>
              <a:rPr lang="en-US" sz="3800" dirty="0" smtClean="0"/>
              <a:t> </a:t>
            </a:r>
          </a:p>
          <a:p>
            <a:pPr marL="0" indent="0">
              <a:buNone/>
            </a:pPr>
            <a:endParaRPr lang="en-US" sz="3800" dirty="0" smtClean="0"/>
          </a:p>
          <a:p>
            <a:endParaRPr lang="en-US" dirty="0"/>
          </a:p>
        </p:txBody>
      </p:sp>
    </p:spTree>
    <p:extLst>
      <p:ext uri="{BB962C8B-B14F-4D97-AF65-F5344CB8AC3E}">
        <p14:creationId xmlns:p14="http://schemas.microsoft.com/office/powerpoint/2010/main" val="181443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715962"/>
          </a:xfrm>
        </p:spPr>
        <p:txBody>
          <a:bodyPr>
            <a:normAutofit/>
          </a:bodyPr>
          <a:lstStyle/>
          <a:p>
            <a:pPr algn="ctr" eaLnBrk="1" hangingPunct="1"/>
            <a:r>
              <a:rPr lang="en-US" dirty="0" smtClean="0">
                <a:latin typeface="Arial" charset="0"/>
                <a:ea typeface="ＭＳ Ｐゴシック" pitchFamily="34" charset="-128"/>
                <a:cs typeface="Arial" charset="0"/>
              </a:rPr>
              <a:t>What is XSEDE?</a:t>
            </a:r>
          </a:p>
        </p:txBody>
      </p:sp>
      <p:sp>
        <p:nvSpPr>
          <p:cNvPr id="10243" name="Content Placeholder 2"/>
          <p:cNvSpPr>
            <a:spLocks noGrp="1"/>
          </p:cNvSpPr>
          <p:nvPr>
            <p:ph idx="1"/>
          </p:nvPr>
        </p:nvSpPr>
        <p:spPr>
          <a:xfrm>
            <a:off x="304800" y="1143000"/>
            <a:ext cx="8534400" cy="4800600"/>
          </a:xfrm>
        </p:spPr>
        <p:txBody>
          <a:bodyPr>
            <a:normAutofit lnSpcReduction="10000"/>
          </a:bodyPr>
          <a:lstStyle/>
          <a:p>
            <a:pPr algn="ctr">
              <a:buNone/>
            </a:pPr>
            <a:r>
              <a:rPr lang="en-US" b="1" i="1" dirty="0" smtClean="0">
                <a:solidFill>
                  <a:srgbClr val="376092"/>
                </a:solidFill>
                <a:latin typeface="Comic Sans MS" pitchFamily="66" charset="0"/>
                <a:ea typeface="ＭＳ Ｐゴシック" pitchFamily="34" charset="-128"/>
              </a:rPr>
              <a:t>XSEDE: The Successor to the </a:t>
            </a:r>
            <a:r>
              <a:rPr lang="en-US" b="1" i="1" dirty="0" err="1" smtClean="0">
                <a:solidFill>
                  <a:srgbClr val="376092"/>
                </a:solidFill>
                <a:latin typeface="Comic Sans MS" pitchFamily="66" charset="0"/>
                <a:ea typeface="ＭＳ Ｐゴシック" pitchFamily="34" charset="-128"/>
              </a:rPr>
              <a:t>TeraGrid</a:t>
            </a:r>
            <a:endParaRPr lang="en-US" b="1" i="1" dirty="0" smtClean="0">
              <a:solidFill>
                <a:srgbClr val="376092"/>
              </a:solidFill>
              <a:latin typeface="Comic Sans MS" pitchFamily="66" charset="0"/>
              <a:ea typeface="ＭＳ Ｐゴシック" pitchFamily="34" charset="-128"/>
            </a:endParaRPr>
          </a:p>
          <a:p>
            <a:pPr algn="ctr">
              <a:buNone/>
            </a:pPr>
            <a:endParaRPr lang="en-US" sz="1000" b="1" i="1" dirty="0" smtClean="0">
              <a:solidFill>
                <a:srgbClr val="376092"/>
              </a:solidFill>
              <a:latin typeface="Comic Sans MS" pitchFamily="66" charset="0"/>
              <a:ea typeface="ＭＳ Ｐゴシック" pitchFamily="34" charset="-128"/>
            </a:endParaRPr>
          </a:p>
          <a:p>
            <a:pPr algn="ctr">
              <a:buNone/>
            </a:pPr>
            <a:r>
              <a:rPr lang="en-US" b="1" i="1" dirty="0" smtClean="0">
                <a:solidFill>
                  <a:srgbClr val="376092"/>
                </a:solidFill>
                <a:latin typeface="Comic Sans MS" pitchFamily="66" charset="0"/>
                <a:ea typeface="ＭＳ Ｐゴシック" pitchFamily="34" charset="-128"/>
              </a:rPr>
              <a:t>XSEDE is a comprehensive, professionally managed set of advanced heterogeneous high-end digital services for science and engineering research integrated into a general-purpose cyberinfrastructure</a:t>
            </a:r>
          </a:p>
          <a:p>
            <a:endParaRPr lang="en-US" sz="1000" b="1" i="1" dirty="0" smtClean="0">
              <a:solidFill>
                <a:srgbClr val="376092"/>
              </a:solidFill>
              <a:latin typeface="Comic Sans MS" pitchFamily="66" charset="0"/>
              <a:ea typeface="ＭＳ Ｐゴシック" pitchFamily="34" charset="-128"/>
            </a:endParaRPr>
          </a:p>
          <a:p>
            <a:pPr algn="ctr">
              <a:buFont typeface="Arial" charset="0"/>
              <a:buNone/>
            </a:pPr>
            <a:r>
              <a:rPr lang="en-US" b="1" i="1" dirty="0" smtClean="0">
                <a:solidFill>
                  <a:srgbClr val="376092"/>
                </a:solidFill>
                <a:latin typeface="Comic Sans MS" pitchFamily="66" charset="0"/>
                <a:ea typeface="ＭＳ Ｐゴシック" pitchFamily="34" charset="-128"/>
              </a:rPr>
              <a:t>XSEDE is distributed but architecturally and functionally integrated</a:t>
            </a:r>
          </a:p>
        </p:txBody>
      </p:sp>
      <p:sp>
        <p:nvSpPr>
          <p:cNvPr id="10244" name="Slide Number Placeholder 3"/>
          <p:cNvSpPr>
            <a:spLocks noGrp="1"/>
          </p:cNvSpPr>
          <p:nvPr>
            <p:ph type="sldNum" sz="quarter" idx="10"/>
          </p:nvPr>
        </p:nvSpPr>
        <p:spPr bwMode="auto">
          <a:ln>
            <a:miter lim="800000"/>
            <a:headEnd/>
            <a:tailEnd/>
          </a:ln>
        </p:spPr>
        <p:txBody>
          <a:bodyPr/>
          <a:lstStyle/>
          <a:p>
            <a:pPr fontAlgn="base">
              <a:spcBef>
                <a:spcPct val="0"/>
              </a:spcBef>
              <a:spcAft>
                <a:spcPct val="0"/>
              </a:spcAft>
              <a:defRPr/>
            </a:pPr>
            <a:fld id="{92A63FF8-4C7B-474D-99DB-DAEF987D03B7}"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1737859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639762"/>
          </a:xfrm>
        </p:spPr>
        <p:txBody>
          <a:bodyPr>
            <a:noAutofit/>
          </a:bodyPr>
          <a:lstStyle/>
          <a:p>
            <a:r>
              <a:rPr lang="en-US" dirty="0" smtClean="0"/>
              <a:t>Campus Bridging - Shared Use of Facilities</a:t>
            </a:r>
            <a:endParaRPr lang="en-US" dirty="0"/>
          </a:p>
        </p:txBody>
      </p:sp>
      <p:sp>
        <p:nvSpPr>
          <p:cNvPr id="4" name="Slide Number Placeholder 3"/>
          <p:cNvSpPr>
            <a:spLocks noGrp="1"/>
          </p:cNvSpPr>
          <p:nvPr>
            <p:ph type="sldNum" sz="quarter" idx="4294967295"/>
          </p:nvPr>
        </p:nvSpPr>
        <p:spPr>
          <a:xfrm>
            <a:off x="7924800" y="6248400"/>
            <a:ext cx="762000" cy="476250"/>
          </a:xfrm>
          <a:prstGeom prst="rect">
            <a:avLst/>
          </a:prstGeom>
        </p:spPr>
        <p:txBody>
          <a:bodyPr/>
          <a:lstStyle/>
          <a:p>
            <a:fld id="{B971BE91-C1A2-49AC-9564-5EBB3A9BF868}" type="slidenum">
              <a:rPr lang="en-US" smtClean="0"/>
              <a:pPr/>
              <a:t>60</a:t>
            </a:fld>
            <a:endParaRPr lang="en-US"/>
          </a:p>
        </p:txBody>
      </p:sp>
      <p:sp>
        <p:nvSpPr>
          <p:cNvPr id="10" name="TextBox 9"/>
          <p:cNvSpPr txBox="1"/>
          <p:nvPr/>
        </p:nvSpPr>
        <p:spPr>
          <a:xfrm>
            <a:off x="4038600" y="1371600"/>
            <a:ext cx="4724400" cy="3970318"/>
          </a:xfrm>
          <a:prstGeom prst="rect">
            <a:avLst/>
          </a:prstGeom>
          <a:noFill/>
        </p:spPr>
        <p:txBody>
          <a:bodyPr wrap="square" rtlCol="0">
            <a:spAutoFit/>
          </a:bodyPr>
          <a:lstStyle/>
          <a:p>
            <a:pPr marL="342900" indent="-342900" algn="l">
              <a:buFont typeface="Arial"/>
              <a:buChar char="•"/>
            </a:pPr>
            <a:r>
              <a:rPr lang="en-US" sz="2800" dirty="0" smtClean="0">
                <a:latin typeface="Arial"/>
                <a:cs typeface="Arial"/>
              </a:rPr>
              <a:t>XSEDE will provide </a:t>
            </a:r>
            <a:r>
              <a:rPr lang="en-US" sz="2800" dirty="0">
                <a:latin typeface="Arial"/>
                <a:cs typeface="Arial"/>
              </a:rPr>
              <a:t>tools and mediate relationships that enable </a:t>
            </a:r>
            <a:r>
              <a:rPr lang="en-US" sz="2800" dirty="0" smtClean="0">
                <a:latin typeface="Arial"/>
                <a:cs typeface="Arial"/>
              </a:rPr>
              <a:t>making better </a:t>
            </a:r>
            <a:r>
              <a:rPr lang="en-US" sz="2800" dirty="0">
                <a:latin typeface="Arial"/>
                <a:cs typeface="Arial"/>
              </a:rPr>
              <a:t>use of </a:t>
            </a:r>
            <a:r>
              <a:rPr lang="en-US" sz="2800" dirty="0" smtClean="0">
                <a:latin typeface="Arial"/>
                <a:cs typeface="Arial"/>
              </a:rPr>
              <a:t>aggregate CI resources </a:t>
            </a:r>
            <a:r>
              <a:rPr lang="en-US" sz="2800" dirty="0">
                <a:latin typeface="Arial"/>
                <a:cs typeface="Arial"/>
              </a:rPr>
              <a:t>and </a:t>
            </a:r>
            <a:endParaRPr lang="en-US" sz="2800" dirty="0" smtClean="0">
              <a:latin typeface="Arial"/>
              <a:cs typeface="Arial"/>
            </a:endParaRPr>
          </a:p>
          <a:p>
            <a:pPr marL="342900" indent="-342900" algn="l">
              <a:buFont typeface="Arial"/>
              <a:buChar char="•"/>
            </a:pPr>
            <a:r>
              <a:rPr lang="en-US" sz="2800" dirty="0">
                <a:latin typeface="Arial"/>
                <a:cs typeface="Arial"/>
              </a:rPr>
              <a:t>T</a:t>
            </a:r>
            <a:r>
              <a:rPr lang="en-US" sz="2800" dirty="0" smtClean="0">
                <a:latin typeface="Arial"/>
                <a:cs typeface="Arial"/>
              </a:rPr>
              <a:t>ools </a:t>
            </a:r>
            <a:r>
              <a:rPr lang="en-US" sz="2800" dirty="0">
                <a:latin typeface="Arial"/>
                <a:cs typeface="Arial"/>
              </a:rPr>
              <a:t>for building clusters so local clusters and XSEDE clusters are more </a:t>
            </a:r>
            <a:r>
              <a:rPr lang="en-US" sz="2800" dirty="0" smtClean="0">
                <a:latin typeface="Arial"/>
                <a:cs typeface="Arial"/>
              </a:rPr>
              <a:t>similar and interoperable</a:t>
            </a:r>
            <a:endParaRPr lang="en-US" sz="2800" dirty="0">
              <a:latin typeface="Arial"/>
              <a:cs typeface="Arial"/>
            </a:endParaRPr>
          </a:p>
        </p:txBody>
      </p:sp>
      <p:pic>
        <p:nvPicPr>
          <p:cNvPr id="3" name="Picture 2" descr="sysadmin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71600"/>
            <a:ext cx="3555373" cy="4572000"/>
          </a:xfrm>
          <a:prstGeom prst="rect">
            <a:avLst/>
          </a:prstGeom>
        </p:spPr>
      </p:pic>
    </p:spTree>
    <p:extLst>
      <p:ext uri="{BB962C8B-B14F-4D97-AF65-F5344CB8AC3E}">
        <p14:creationId xmlns:p14="http://schemas.microsoft.com/office/powerpoint/2010/main" val="1379734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Campus Bridging Activities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Currently implementing file movement with Global Federated File System (GFFS) and distributed workflow tools in consultation with four pilot campuses</a:t>
            </a:r>
          </a:p>
          <a:p>
            <a:r>
              <a:rPr lang="en-US" dirty="0" smtClean="0"/>
              <a:t>If you are interested in campus bridging, see:</a:t>
            </a:r>
          </a:p>
          <a:p>
            <a:pPr lvl="1"/>
            <a:r>
              <a:rPr lang="en-US" dirty="0" smtClean="0"/>
              <a:t>Background info and reports on campus </a:t>
            </a:r>
            <a:r>
              <a:rPr lang="en-US" dirty="0" err="1" smtClean="0"/>
              <a:t>bridging:http</a:t>
            </a:r>
            <a:r>
              <a:rPr lang="en-US" dirty="0" smtClean="0"/>
              <a:t>://</a:t>
            </a:r>
            <a:r>
              <a:rPr lang="en-US" dirty="0" err="1" smtClean="0"/>
              <a:t>pti.iu.edu</a:t>
            </a:r>
            <a:r>
              <a:rPr lang="en-US" dirty="0" smtClean="0"/>
              <a:t>/</a:t>
            </a:r>
            <a:r>
              <a:rPr lang="en-US" dirty="0" err="1" smtClean="0"/>
              <a:t>campusbridging</a:t>
            </a:r>
            <a:endParaRPr lang="en-US" dirty="0" smtClean="0"/>
          </a:p>
          <a:p>
            <a:pPr lvl="1"/>
            <a:r>
              <a:rPr lang="en-US" dirty="0" smtClean="0"/>
              <a:t>XSEDE campus bridging: https://www.xsede.org/campus-bridging</a:t>
            </a:r>
          </a:p>
          <a:p>
            <a:r>
              <a:rPr lang="en-US" dirty="0" smtClean="0"/>
              <a:t>Questions: send email to </a:t>
            </a:r>
            <a:r>
              <a:rPr lang="en-US" dirty="0" smtClean="0">
                <a:hlinkClick r:id="rId2"/>
              </a:rPr>
              <a:t>campusbridging@xsede.org</a:t>
            </a:r>
            <a:r>
              <a:rPr lang="en-US" dirty="0" smtClean="0"/>
              <a:t> </a:t>
            </a:r>
          </a:p>
        </p:txBody>
      </p:sp>
    </p:spTree>
    <p:extLst>
      <p:ext uri="{BB962C8B-B14F-4D97-AF65-F5344CB8AC3E}">
        <p14:creationId xmlns:p14="http://schemas.microsoft.com/office/powerpoint/2010/main" val="4142917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9372600" cy="715962"/>
          </a:xfrm>
        </p:spPr>
        <p:txBody>
          <a:bodyPr/>
          <a:lstStyle/>
          <a:p>
            <a:r>
              <a:rPr lang="en-US" dirty="0" smtClean="0"/>
              <a:t>Campus Bridging Institutions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2999"/>
            <a:ext cx="7162800" cy="480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404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715962"/>
          </a:xfrm>
        </p:spPr>
        <p:txBody>
          <a:bodyPr/>
          <a:lstStyle/>
          <a:p>
            <a:pPr algn="ctr"/>
            <a:r>
              <a:rPr lang="en-US" dirty="0" smtClean="0"/>
              <a:t>XSEDE Campus Bridging</a:t>
            </a:r>
            <a:endParaRPr lang="en-US" dirty="0"/>
          </a:p>
        </p:txBody>
      </p:sp>
    </p:spTree>
    <p:extLst>
      <p:ext uri="{BB962C8B-B14F-4D97-AF65-F5344CB8AC3E}">
        <p14:creationId xmlns:p14="http://schemas.microsoft.com/office/powerpoint/2010/main" val="1384436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Support Process</a:t>
            </a:r>
            <a:endParaRPr lang="en-US" dirty="0"/>
          </a:p>
        </p:txBody>
      </p:sp>
      <p:sp>
        <p:nvSpPr>
          <p:cNvPr id="3" name="Content Placeholder 2"/>
          <p:cNvSpPr>
            <a:spLocks noGrp="1"/>
          </p:cNvSpPr>
          <p:nvPr>
            <p:ph idx="1"/>
          </p:nvPr>
        </p:nvSpPr>
        <p:spPr>
          <a:xfrm>
            <a:off x="381000" y="3276600"/>
            <a:ext cx="8382000" cy="2667000"/>
          </a:xfrm>
        </p:spPr>
        <p:txBody>
          <a:bodyPr>
            <a:normAutofit fontScale="85000" lnSpcReduction="10000"/>
          </a:bodyPr>
          <a:lstStyle/>
          <a:p>
            <a:r>
              <a:rPr lang="en-US" b="1" dirty="0" smtClean="0"/>
              <a:t>Level 1 support</a:t>
            </a:r>
            <a:r>
              <a:rPr lang="en-US" dirty="0" smtClean="0"/>
              <a:t>: Initial support by XSEDE Operation Center (XOC)</a:t>
            </a:r>
          </a:p>
          <a:p>
            <a:r>
              <a:rPr lang="en-US" b="1" dirty="0" smtClean="0"/>
              <a:t>Level 2 support</a:t>
            </a:r>
            <a:r>
              <a:rPr lang="en-US" dirty="0" smtClean="0"/>
              <a:t>: More in-depth technical support by service providers, </a:t>
            </a:r>
            <a:r>
              <a:rPr lang="en-US" dirty="0" err="1" smtClean="0"/>
              <a:t>SysOps</a:t>
            </a:r>
            <a:r>
              <a:rPr lang="en-US" dirty="0" smtClean="0"/>
              <a:t> or other XSEDE support group</a:t>
            </a:r>
          </a:p>
          <a:p>
            <a:r>
              <a:rPr lang="en-US" b="1" dirty="0" smtClean="0"/>
              <a:t>Level 3 support</a:t>
            </a:r>
            <a:r>
              <a:rPr lang="en-US" dirty="0" smtClean="0"/>
              <a:t>: highest level of support for solving the most difficult problems by subject matter expert(s)</a:t>
            </a:r>
            <a:endParaRPr lang="en-US" dirty="0"/>
          </a:p>
        </p:txBody>
      </p:sp>
      <p:pic>
        <p:nvPicPr>
          <p:cNvPr id="7172" name="Picture 4"/>
          <p:cNvPicPr>
            <a:picLocks noChangeAspect="1" noChangeArrowheads="1"/>
          </p:cNvPicPr>
          <p:nvPr/>
        </p:nvPicPr>
        <p:blipFill>
          <a:blip r:embed="rId2" cstate="print"/>
          <a:srcRect/>
          <a:stretch>
            <a:fillRect/>
          </a:stretch>
        </p:blipFill>
        <p:spPr bwMode="auto">
          <a:xfrm>
            <a:off x="1066800" y="1143000"/>
            <a:ext cx="6886575" cy="197167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Supporters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Level 1 support</a:t>
            </a:r>
            <a:r>
              <a:rPr lang="en-US" dirty="0" smtClean="0"/>
              <a:t>: XOC at NCSA staffed 7x24. Attempts to resolve and then routes tickets. </a:t>
            </a:r>
            <a:r>
              <a:rPr lang="en-US" dirty="0" smtClean="0">
                <a:solidFill>
                  <a:srgbClr val="FF0000"/>
                </a:solidFill>
              </a:rPr>
              <a:t>Keep XOC/Mike Pingleton aware of support personnel changes</a:t>
            </a:r>
          </a:p>
          <a:p>
            <a:r>
              <a:rPr lang="en-US" b="1" dirty="0" smtClean="0"/>
              <a:t>Level 2 support</a:t>
            </a:r>
            <a:r>
              <a:rPr lang="en-US" dirty="0" smtClean="0"/>
              <a:t>: SPs, </a:t>
            </a:r>
            <a:r>
              <a:rPr lang="en-US" dirty="0" err="1" smtClean="0"/>
              <a:t>SysOps</a:t>
            </a:r>
            <a:r>
              <a:rPr lang="en-US" dirty="0" smtClean="0"/>
              <a:t>, and other support groups as defined in XSEDE ticket system.  Mike Pingleton coordinates support groups. </a:t>
            </a:r>
            <a:r>
              <a:rPr lang="en-US" dirty="0" smtClean="0">
                <a:solidFill>
                  <a:srgbClr val="FF0000"/>
                </a:solidFill>
              </a:rPr>
              <a:t>Need to keep ticket system support groups up-to-date</a:t>
            </a:r>
          </a:p>
          <a:p>
            <a:r>
              <a:rPr lang="en-US" b="1" dirty="0" smtClean="0"/>
              <a:t>Level 3 support</a:t>
            </a:r>
            <a:r>
              <a:rPr lang="en-US" dirty="0" smtClean="0"/>
              <a:t>: Subject matter expert supporters listed in XSEDE Systems and Services Baseline (SSB) document Section 5. Troy Baer coordinates SSB document. </a:t>
            </a:r>
            <a:r>
              <a:rPr lang="en-US" dirty="0" smtClean="0">
                <a:solidFill>
                  <a:srgbClr val="FF0000"/>
                </a:solidFill>
              </a:rPr>
              <a:t>Need to continuously keep this up-to-date.</a:t>
            </a:r>
            <a:endParaRPr lang="en-US" dirty="0">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Annual EU-US HPC Summer School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July 24-28 in Dublin, Ireland</a:t>
            </a:r>
          </a:p>
          <a:p>
            <a:r>
              <a:rPr lang="en-US" dirty="0" smtClean="0"/>
              <a:t>Graduate students and postdocs from US and EU</a:t>
            </a:r>
          </a:p>
          <a:p>
            <a:r>
              <a:rPr lang="en-US" dirty="0" smtClean="0"/>
              <a:t>Inter-disciplinary topics</a:t>
            </a:r>
          </a:p>
          <a:p>
            <a:r>
              <a:rPr lang="en-US" dirty="0" smtClean="0"/>
              <a:t>Presentations by leading scientists</a:t>
            </a:r>
          </a:p>
          <a:p>
            <a:r>
              <a:rPr lang="en-US" dirty="0" smtClean="0"/>
              <a:t>Hands-on introduction to HPC tools and resources</a:t>
            </a:r>
          </a:p>
          <a:p>
            <a:r>
              <a:rPr lang="en-US" dirty="0" smtClean="0"/>
              <a:t>MPI, </a:t>
            </a:r>
            <a:r>
              <a:rPr lang="en-US" dirty="0" err="1" smtClean="0"/>
              <a:t>OpenMP</a:t>
            </a:r>
            <a:r>
              <a:rPr lang="en-US" dirty="0" smtClean="0"/>
              <a:t>, CUDA programming</a:t>
            </a:r>
          </a:p>
          <a:p>
            <a:r>
              <a:rPr lang="en-US" dirty="0" smtClean="0"/>
              <a:t>Scientific Visualization, code performance and tuning</a:t>
            </a:r>
          </a:p>
          <a:p>
            <a:r>
              <a:rPr lang="en-US" dirty="0" smtClean="0"/>
              <a:t>Big data in science and engineering</a:t>
            </a:r>
          </a:p>
        </p:txBody>
      </p:sp>
      <p:sp>
        <p:nvSpPr>
          <p:cNvPr id="4" name="Slide Number Placeholder 3"/>
          <p:cNvSpPr>
            <a:spLocks noGrp="1"/>
          </p:cNvSpPr>
          <p:nvPr>
            <p:ph type="sldNum" sz="quarter" idx="10"/>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545115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Information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Website – www.XSEDE.org</a:t>
            </a:r>
          </a:p>
          <a:p>
            <a:r>
              <a:rPr lang="en-US" dirty="0" smtClean="0"/>
              <a:t>XSEDE Project</a:t>
            </a:r>
          </a:p>
          <a:p>
            <a:pPr lvl="1"/>
            <a:r>
              <a:rPr lang="en-US" dirty="0" smtClean="0"/>
              <a:t>John Towns  &lt;jtowns@ncsa.illinois.edu&gt;</a:t>
            </a:r>
          </a:p>
          <a:p>
            <a:r>
              <a:rPr lang="en-US" dirty="0" smtClean="0"/>
              <a:t>XSEDE </a:t>
            </a:r>
            <a:r>
              <a:rPr lang="en-US" dirty="0"/>
              <a:t>Architecture </a:t>
            </a:r>
          </a:p>
          <a:p>
            <a:pPr lvl="1"/>
            <a:r>
              <a:rPr lang="en-US" dirty="0" smtClean="0"/>
              <a:t>Dave </a:t>
            </a:r>
            <a:r>
              <a:rPr lang="en-US" dirty="0"/>
              <a:t>Lifka </a:t>
            </a:r>
            <a:r>
              <a:rPr lang="en-US" dirty="0" smtClean="0"/>
              <a:t>&lt;lifka@cac.cornell.edu</a:t>
            </a:r>
            <a:r>
              <a:rPr lang="en-US" dirty="0"/>
              <a:t>&gt;</a:t>
            </a:r>
          </a:p>
          <a:p>
            <a:pPr lvl="1"/>
            <a:r>
              <a:rPr lang="en-US" dirty="0" smtClean="0"/>
              <a:t>Andrew </a:t>
            </a:r>
            <a:r>
              <a:rPr lang="en-US" dirty="0" err="1" smtClean="0"/>
              <a:t>Grimshaw</a:t>
            </a:r>
            <a:r>
              <a:rPr lang="en-US" dirty="0"/>
              <a:t> </a:t>
            </a:r>
            <a:r>
              <a:rPr lang="en-US" dirty="0" smtClean="0"/>
              <a:t>&lt;grimshaw@virginia.edu&gt; </a:t>
            </a:r>
          </a:p>
          <a:p>
            <a:pPr lvl="1"/>
            <a:r>
              <a:rPr lang="en-US" dirty="0" smtClean="0"/>
              <a:t>Ian </a:t>
            </a:r>
            <a:r>
              <a:rPr lang="en-US" dirty="0"/>
              <a:t>Foster </a:t>
            </a:r>
            <a:r>
              <a:rPr lang="en-US" dirty="0" smtClean="0"/>
              <a:t>&lt;foster@anl.gov&gt; </a:t>
            </a:r>
          </a:p>
          <a:p>
            <a:r>
              <a:rPr lang="en-US" dirty="0" smtClean="0"/>
              <a:t>Campus Bridging </a:t>
            </a:r>
          </a:p>
          <a:p>
            <a:pPr lvl="1"/>
            <a:r>
              <a:rPr lang="en-US" dirty="0" smtClean="0"/>
              <a:t>Craig Stewart  &lt;stewart@indiana.edu &gt;</a:t>
            </a:r>
          </a:p>
          <a:p>
            <a:pPr lvl="1"/>
            <a:r>
              <a:rPr lang="en-US" dirty="0" smtClean="0"/>
              <a:t>Rich </a:t>
            </a:r>
            <a:r>
              <a:rPr lang="en-US" dirty="0" err="1" smtClean="0"/>
              <a:t>Knepper</a:t>
            </a:r>
            <a:r>
              <a:rPr lang="en-US" dirty="0"/>
              <a:t> </a:t>
            </a:r>
            <a:r>
              <a:rPr lang="en-US" dirty="0" smtClean="0"/>
              <a:t>&lt;rknepper@indiana.edu&gt; </a:t>
            </a:r>
          </a:p>
          <a:p>
            <a:r>
              <a:rPr lang="en-US" dirty="0" smtClean="0"/>
              <a:t>Education and Outreach</a:t>
            </a:r>
          </a:p>
          <a:p>
            <a:pPr lvl="1"/>
            <a:r>
              <a:rPr lang="en-US" dirty="0" smtClean="0"/>
              <a:t>Steve Gordon &lt;sgordon@osc.edu&gt;</a:t>
            </a:r>
          </a:p>
          <a:p>
            <a:pPr lvl="1"/>
            <a:r>
              <a:rPr lang="en-US" dirty="0" smtClean="0"/>
              <a:t>Scott Lathrop &lt;scott@ncsa.uiuc.edu&gt; </a:t>
            </a:r>
          </a:p>
          <a:p>
            <a:r>
              <a:rPr lang="en-US" dirty="0" smtClean="0"/>
              <a:t>Operations</a:t>
            </a:r>
          </a:p>
          <a:p>
            <a:pPr lvl="1"/>
            <a:r>
              <a:rPr lang="en-US" dirty="0" smtClean="0"/>
              <a:t>Victor Hazlewood &lt;victor@utk.edu&gt; </a:t>
            </a:r>
          </a:p>
          <a:p>
            <a:pPr marL="0" indent="0">
              <a:buNone/>
            </a:pP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67</a:t>
            </a:fld>
            <a:endParaRPr lang="en-US"/>
          </a:p>
        </p:txBody>
      </p:sp>
    </p:spTree>
    <p:extLst>
      <p:ext uri="{BB962C8B-B14F-4D97-AF65-F5344CB8AC3E}">
        <p14:creationId xmlns:p14="http://schemas.microsoft.com/office/powerpoint/2010/main" val="24910320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715962"/>
          </a:xfrm>
        </p:spPr>
        <p:txBody>
          <a:bodyPr>
            <a:normAutofit/>
          </a:bodyPr>
          <a:lstStyle/>
          <a:p>
            <a:pPr algn="ctr"/>
            <a:r>
              <a:rPr lang="en-US" dirty="0" smtClean="0"/>
              <a:t>Question &amp; Answer</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88"/>
            <a:ext cx="9144000" cy="5925212"/>
          </a:xfrm>
        </p:spPr>
      </p:pic>
    </p:spTree>
    <p:extLst>
      <p:ext uri="{BB962C8B-B14F-4D97-AF65-F5344CB8AC3E}">
        <p14:creationId xmlns:p14="http://schemas.microsoft.com/office/powerpoint/2010/main" val="372141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XSEDE Vision</a:t>
            </a:r>
            <a:endParaRPr lang="en-US" sz="3600" dirty="0"/>
          </a:p>
        </p:txBody>
      </p:sp>
      <p:sp>
        <p:nvSpPr>
          <p:cNvPr id="3" name="Content Placeholder 2"/>
          <p:cNvSpPr>
            <a:spLocks noGrp="1"/>
          </p:cNvSpPr>
          <p:nvPr>
            <p:ph idx="1"/>
          </p:nvPr>
        </p:nvSpPr>
        <p:spPr>
          <a:xfrm>
            <a:off x="457200" y="914400"/>
            <a:ext cx="8229600" cy="4267200"/>
          </a:xfrm>
        </p:spPr>
        <p:txBody>
          <a:bodyPr>
            <a:normAutofit lnSpcReduction="10000"/>
          </a:bodyPr>
          <a:lstStyle/>
          <a:p>
            <a:pPr>
              <a:buNone/>
            </a:pPr>
            <a:r>
              <a:rPr lang="en-US" sz="3600" dirty="0" smtClean="0"/>
              <a:t>	XSEDE:</a:t>
            </a:r>
          </a:p>
          <a:p>
            <a:pPr lvl="1">
              <a:buNone/>
            </a:pPr>
            <a:r>
              <a:rPr lang="en-US" sz="3200" dirty="0" smtClean="0"/>
              <a:t>	enhances the productivity of scientists and engineers by providing them with new and innovative capabilities</a:t>
            </a:r>
          </a:p>
          <a:p>
            <a:pPr>
              <a:buNone/>
            </a:pPr>
            <a:r>
              <a:rPr lang="en-US" sz="3600" dirty="0" smtClean="0"/>
              <a:t>	and thus</a:t>
            </a:r>
          </a:p>
          <a:p>
            <a:pPr lvl="1">
              <a:buNone/>
            </a:pPr>
            <a:r>
              <a:rPr lang="en-US" sz="3200" dirty="0" smtClean="0"/>
              <a:t>	facilitates scientific discovery while enabling transformational science/engineering and innovative educational programs</a:t>
            </a:r>
            <a:endParaRPr lang="en-US" sz="3200" dirty="0"/>
          </a:p>
        </p:txBody>
      </p:sp>
      <p:sp>
        <p:nvSpPr>
          <p:cNvPr id="6" name="Slide Number Placeholder 5"/>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7</a:t>
            </a:fld>
            <a:endParaRPr lang="en-US"/>
          </a:p>
        </p:txBody>
      </p:sp>
    </p:spTree>
    <p:extLst>
      <p:ext uri="{BB962C8B-B14F-4D97-AF65-F5344CB8AC3E}">
        <p14:creationId xmlns:p14="http://schemas.microsoft.com/office/powerpoint/2010/main" val="2653593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Science Requires </a:t>
            </a:r>
            <a:r>
              <a:rPr lang="en-US" dirty="0"/>
              <a:t>D</a:t>
            </a:r>
            <a:r>
              <a:rPr lang="en-US" dirty="0" smtClean="0"/>
              <a:t>iverse </a:t>
            </a:r>
            <a:r>
              <a:rPr lang="en-US" dirty="0"/>
              <a:t>D</a:t>
            </a:r>
            <a:r>
              <a:rPr lang="en-US" dirty="0" smtClean="0"/>
              <a:t>igital </a:t>
            </a:r>
            <a:r>
              <a:rPr lang="en-US" dirty="0"/>
              <a:t>C</a:t>
            </a:r>
            <a:r>
              <a:rPr lang="en-US" dirty="0" smtClean="0"/>
              <a:t>apabilities</a:t>
            </a:r>
            <a:endParaRPr lang="en-US" dirty="0"/>
          </a:p>
        </p:txBody>
      </p:sp>
      <p:sp>
        <p:nvSpPr>
          <p:cNvPr id="3" name="Content Placeholder 2"/>
          <p:cNvSpPr>
            <a:spLocks noGrp="1"/>
          </p:cNvSpPr>
          <p:nvPr>
            <p:ph idx="1"/>
          </p:nvPr>
        </p:nvSpPr>
        <p:spPr>
          <a:xfrm>
            <a:off x="304800" y="1371600"/>
            <a:ext cx="8534400" cy="4572000"/>
          </a:xfrm>
        </p:spPr>
        <p:txBody>
          <a:bodyPr>
            <a:normAutofit/>
          </a:bodyPr>
          <a:lstStyle/>
          <a:p>
            <a:r>
              <a:rPr lang="en-US" dirty="0" smtClean="0"/>
              <a:t>XSEDE </a:t>
            </a:r>
            <a:r>
              <a:rPr lang="en-US" dirty="0"/>
              <a:t>is about increased user productivity</a:t>
            </a:r>
          </a:p>
          <a:p>
            <a:pPr lvl="1"/>
            <a:r>
              <a:rPr lang="en-US" dirty="0"/>
              <a:t>increased productivity leads to more science</a:t>
            </a:r>
          </a:p>
          <a:p>
            <a:pPr lvl="1"/>
            <a:r>
              <a:rPr lang="en-US" dirty="0"/>
              <a:t>increased productivity is sometimes the difference between a feasible project and an impractical </a:t>
            </a:r>
            <a:r>
              <a:rPr lang="en-US" dirty="0" smtClean="0"/>
              <a:t>one</a:t>
            </a:r>
          </a:p>
        </p:txBody>
      </p:sp>
      <p:sp>
        <p:nvSpPr>
          <p:cNvPr id="5" name="Slide Number Placeholder 5"/>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8</a:t>
            </a:fld>
            <a:endParaRPr lang="en-US"/>
          </a:p>
        </p:txBody>
      </p:sp>
    </p:spTree>
    <p:extLst>
      <p:ext uri="{BB962C8B-B14F-4D97-AF65-F5344CB8AC3E}">
        <p14:creationId xmlns:p14="http://schemas.microsoft.com/office/powerpoint/2010/main" val="2200281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Heroic Effort Not Required, </a:t>
            </a:r>
            <a:r>
              <a:rPr lang="en-US" dirty="0"/>
              <a:t>h</a:t>
            </a:r>
            <a:r>
              <a:rPr lang="en-US" dirty="0" smtClean="0"/>
              <a:t>opefully…</a:t>
            </a:r>
            <a:endParaRPr lang="en-US" dirty="0"/>
          </a:p>
        </p:txBody>
      </p:sp>
      <p:sp>
        <p:nvSpPr>
          <p:cNvPr id="3" name="Content Placeholder 2"/>
          <p:cNvSpPr>
            <a:spLocks noGrp="1"/>
          </p:cNvSpPr>
          <p:nvPr>
            <p:ph idx="1"/>
          </p:nvPr>
        </p:nvSpPr>
        <p:spPr>
          <a:xfrm>
            <a:off x="304800" y="1371600"/>
            <a:ext cx="8534400" cy="4572000"/>
          </a:xfrm>
        </p:spPr>
        <p:txBody>
          <a:bodyPr>
            <a:normAutofit/>
          </a:bodyPr>
          <a:lstStyle/>
          <a:p>
            <a:r>
              <a:rPr lang="en-US" dirty="0" smtClean="0"/>
              <a:t>Working towards “easy-to-use” general-purpose cyberinfrastructure </a:t>
            </a:r>
          </a:p>
          <a:p>
            <a:pPr lvl="1"/>
            <a:r>
              <a:rPr lang="en-US" dirty="0" smtClean="0"/>
              <a:t>Easy-to-use is relative </a:t>
            </a:r>
          </a:p>
          <a:p>
            <a:pPr lvl="1"/>
            <a:r>
              <a:rPr lang="en-US" dirty="0" smtClean="0"/>
              <a:t>There is no HPC “easy button”</a:t>
            </a:r>
          </a:p>
        </p:txBody>
      </p:sp>
      <p:sp>
        <p:nvSpPr>
          <p:cNvPr id="5" name="Slide Number Placeholder 5"/>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9</a:t>
            </a:fld>
            <a:endParaRPr lang="en-US"/>
          </a:p>
        </p:txBody>
      </p:sp>
    </p:spTree>
    <p:extLst>
      <p:ext uri="{BB962C8B-B14F-4D97-AF65-F5344CB8AC3E}">
        <p14:creationId xmlns:p14="http://schemas.microsoft.com/office/powerpoint/2010/main" val="1069468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XSEDE-Slide-Template-v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XSEDE-Slide-Template-v1.3</Template>
  <TotalTime>11127</TotalTime>
  <Words>2885</Words>
  <Application>Microsoft Office PowerPoint</Application>
  <PresentationFormat>On-screen Show (4:3)</PresentationFormat>
  <Paragraphs>939</Paragraphs>
  <Slides>69</Slides>
  <Notes>8</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XSEDE-Slide-Template-v1.2</vt:lpstr>
      <vt:lpstr>UNICORE in XSEDE:  The Journey Down the Road Less Traveled By                UNICORE Summit               30 May 2012</vt:lpstr>
      <vt:lpstr>Presentation Overview</vt:lpstr>
      <vt:lpstr>The Road Not Taken</vt:lpstr>
      <vt:lpstr>XSEDE Overview</vt:lpstr>
      <vt:lpstr>What is XSEDE?</vt:lpstr>
      <vt:lpstr>What is XSEDE?</vt:lpstr>
      <vt:lpstr>XSEDE Vision</vt:lpstr>
      <vt:lpstr>Science Requires Diverse Digital Capabilities</vt:lpstr>
      <vt:lpstr>Heroic Effort Not Required, hopefully…</vt:lpstr>
      <vt:lpstr>Simple Enough</vt:lpstr>
      <vt:lpstr>OOPS</vt:lpstr>
      <vt:lpstr>Heroic Effort Not Required, hopefully…</vt:lpstr>
      <vt:lpstr>Where are we at 8 months into project</vt:lpstr>
      <vt:lpstr>XSEDE Org Chart</vt:lpstr>
      <vt:lpstr>Where are we at 8 months into project</vt:lpstr>
      <vt:lpstr>XSEDE Partners</vt:lpstr>
      <vt:lpstr>XSEDE Partnership</vt:lpstr>
      <vt:lpstr>PowerPoint Presentation</vt:lpstr>
      <vt:lpstr>XSEDE Partners</vt:lpstr>
      <vt:lpstr>XSEDE Partners</vt:lpstr>
      <vt:lpstr>XSEDE Partners</vt:lpstr>
      <vt:lpstr>XSEDE Cyberinfrastructure</vt:lpstr>
      <vt:lpstr>PowerPoint Presentation</vt:lpstr>
      <vt:lpstr>Cyberinfrastructure</vt:lpstr>
      <vt:lpstr>Network Resources</vt:lpstr>
      <vt:lpstr>PowerPoint Presentation</vt:lpstr>
      <vt:lpstr>Current XSEDE Compute Resources </vt:lpstr>
      <vt:lpstr>Current XSEDE Visualization and Data Resources</vt:lpstr>
      <vt:lpstr>Current XSEDE Special Purpose Resources</vt:lpstr>
      <vt:lpstr>XSEDE Cyberinfrastructure Integration</vt:lpstr>
      <vt:lpstr>OSG Relationship</vt:lpstr>
      <vt:lpstr>XSEDE and PRACE</vt:lpstr>
      <vt:lpstr>Developing longer term XSEDE/PRACE plans</vt:lpstr>
      <vt:lpstr>XSEDE Architecture</vt:lpstr>
      <vt:lpstr>Planning for XSEDE</vt:lpstr>
      <vt:lpstr>Planning for XSEDE</vt:lpstr>
      <vt:lpstr>High Level View of the XSEDE Distributed Systems Architecture</vt:lpstr>
      <vt:lpstr>XSEDE Architecture</vt:lpstr>
      <vt:lpstr>Access Layer</vt:lpstr>
      <vt:lpstr>Services Layer</vt:lpstr>
      <vt:lpstr>What does this mean?</vt:lpstr>
      <vt:lpstr>XSEDE Software</vt:lpstr>
      <vt:lpstr>Summary of UNICORE Software in XSEDE</vt:lpstr>
      <vt:lpstr>XSEDE Software and Services</vt:lpstr>
      <vt:lpstr>XSEDE Software and Services</vt:lpstr>
      <vt:lpstr>XSEDE Software and Services</vt:lpstr>
      <vt:lpstr>XSEDE Software Engineering</vt:lpstr>
      <vt:lpstr>XSEDE Engineering Process: High Level</vt:lpstr>
      <vt:lpstr>Software and Service Deployment</vt:lpstr>
      <vt:lpstr>UNICORE Deployments in XSEDE</vt:lpstr>
      <vt:lpstr>Planned UNICORE 6.4.2 Deployments</vt:lpstr>
      <vt:lpstr>PowerPoint Presentation</vt:lpstr>
      <vt:lpstr>XSEDE Campus Bridging</vt:lpstr>
      <vt:lpstr>NSF  Advisory Committee for Cyberinfrastucture Task Forces</vt:lpstr>
      <vt:lpstr>Campus Bridging Task Force Findings</vt:lpstr>
      <vt:lpstr>XSEDE campus bridging vision</vt:lpstr>
      <vt:lpstr>XSEDE campus bridging vision</vt:lpstr>
      <vt:lpstr>Campus Bridging Goal</vt:lpstr>
      <vt:lpstr>Campus Bridging Objectives</vt:lpstr>
      <vt:lpstr>Campus Bridging - Shared Use of Facilities</vt:lpstr>
      <vt:lpstr>XSEDE Campus Bridging Activities</vt:lpstr>
      <vt:lpstr>Campus Bridging Institutions</vt:lpstr>
      <vt:lpstr>XSEDE Campus Bridging</vt:lpstr>
      <vt:lpstr>XSEDE Support Process</vt:lpstr>
      <vt:lpstr>Supporters</vt:lpstr>
      <vt:lpstr>3rd Annual EU-US HPC Summer School</vt:lpstr>
      <vt:lpstr>For Further Information</vt:lpstr>
      <vt:lpstr>Question &amp; Answer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jtowns</dc:creator>
  <cp:lastModifiedBy>victor</cp:lastModifiedBy>
  <cp:revision>142</cp:revision>
  <dcterms:created xsi:type="dcterms:W3CDTF">2011-04-05T17:49:26Z</dcterms:created>
  <dcterms:modified xsi:type="dcterms:W3CDTF">2012-05-30T10:37:51Z</dcterms:modified>
</cp:coreProperties>
</file>