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handoutMasterIdLst>
    <p:handoutMasterId r:id="rId32"/>
  </p:handoutMasterIdLst>
  <p:sldIdLst>
    <p:sldId id="401" r:id="rId2"/>
    <p:sldId id="447" r:id="rId3"/>
    <p:sldId id="468" r:id="rId4"/>
    <p:sldId id="446" r:id="rId5"/>
    <p:sldId id="455" r:id="rId6"/>
    <p:sldId id="426" r:id="rId7"/>
    <p:sldId id="465" r:id="rId8"/>
    <p:sldId id="432" r:id="rId9"/>
    <p:sldId id="433" r:id="rId10"/>
    <p:sldId id="440" r:id="rId11"/>
    <p:sldId id="436" r:id="rId12"/>
    <p:sldId id="419" r:id="rId13"/>
    <p:sldId id="400" r:id="rId14"/>
    <p:sldId id="420" r:id="rId15"/>
    <p:sldId id="462" r:id="rId16"/>
    <p:sldId id="460" r:id="rId17"/>
    <p:sldId id="467" r:id="rId18"/>
    <p:sldId id="464" r:id="rId19"/>
    <p:sldId id="466" r:id="rId20"/>
    <p:sldId id="456" r:id="rId21"/>
    <p:sldId id="463" r:id="rId22"/>
    <p:sldId id="413" r:id="rId23"/>
    <p:sldId id="424" r:id="rId24"/>
    <p:sldId id="372" r:id="rId25"/>
    <p:sldId id="345" r:id="rId26"/>
    <p:sldId id="351" r:id="rId27"/>
    <p:sldId id="360" r:id="rId28"/>
    <p:sldId id="410" r:id="rId29"/>
    <p:sldId id="457" r:id="rId30"/>
  </p:sldIdLst>
  <p:sldSz cx="9144000" cy="6858000" type="screen4x3"/>
  <p:notesSz cx="9874250" cy="679767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ka" initials="L"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a:srgbClr val="F0F0F0"/>
    <a:srgbClr val="FF00FF"/>
    <a:srgbClr val="FF575B"/>
    <a:srgbClr val="230898"/>
    <a:srgbClr val="764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31" autoAdjust="0"/>
    <p:restoredTop sz="75627" autoAdjust="0"/>
  </p:normalViewPr>
  <p:slideViewPr>
    <p:cSldViewPr>
      <p:cViewPr varScale="1">
        <p:scale>
          <a:sx n="50" d="100"/>
          <a:sy n="50" d="100"/>
        </p:scale>
        <p:origin x="-2028" y="-102"/>
      </p:cViewPr>
      <p:guideLst>
        <p:guide orient="horz" pos="2160"/>
        <p:guide pos="2880"/>
      </p:guideLst>
    </p:cSldViewPr>
  </p:slideViewPr>
  <p:outlineViewPr>
    <p:cViewPr>
      <p:scale>
        <a:sx n="33" d="100"/>
        <a:sy n="33" d="100"/>
      </p:scale>
      <p:origin x="0" y="715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3" d="100"/>
          <a:sy n="93" d="100"/>
        </p:scale>
        <p:origin x="-3690" y="-120"/>
      </p:cViewPr>
      <p:guideLst>
        <p:guide orient="horz" pos="2142"/>
        <p:guide pos="3111"/>
      </p:guideLst>
    </p:cSldViewPr>
  </p:notes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279918" cy="340210"/>
          </a:xfrm>
          <a:prstGeom prst="rect">
            <a:avLst/>
          </a:prstGeom>
        </p:spPr>
        <p:txBody>
          <a:bodyPr vert="horz" lIns="91438" tIns="45719" rIns="91438" bIns="45719" rtlCol="0"/>
          <a:lstStyle>
            <a:lvl1pPr algn="l">
              <a:defRPr sz="1200"/>
            </a:lvl1pPr>
          </a:lstStyle>
          <a:p>
            <a:endParaRPr lang="ru-RU"/>
          </a:p>
        </p:txBody>
      </p:sp>
      <p:sp>
        <p:nvSpPr>
          <p:cNvPr id="3" name="Дата 2"/>
          <p:cNvSpPr>
            <a:spLocks noGrp="1"/>
          </p:cNvSpPr>
          <p:nvPr>
            <p:ph type="dt" sz="quarter" idx="1"/>
          </p:nvPr>
        </p:nvSpPr>
        <p:spPr>
          <a:xfrm>
            <a:off x="5592027" y="0"/>
            <a:ext cx="4279918" cy="340210"/>
          </a:xfrm>
          <a:prstGeom prst="rect">
            <a:avLst/>
          </a:prstGeom>
        </p:spPr>
        <p:txBody>
          <a:bodyPr vert="horz" lIns="91438" tIns="45719" rIns="91438" bIns="45719" rtlCol="0"/>
          <a:lstStyle>
            <a:lvl1pPr algn="r">
              <a:defRPr sz="1200"/>
            </a:lvl1pPr>
          </a:lstStyle>
          <a:p>
            <a:fld id="{15C0D12C-1F7F-4129-B04A-2AC765604E1E}" type="datetimeFigureOut">
              <a:rPr lang="ru-RU" smtClean="0"/>
              <a:pPr/>
              <a:t>30.05.2012</a:t>
            </a:fld>
            <a:endParaRPr lang="ru-RU"/>
          </a:p>
        </p:txBody>
      </p:sp>
      <p:sp>
        <p:nvSpPr>
          <p:cNvPr id="4" name="Нижний колонтитул 3"/>
          <p:cNvSpPr>
            <a:spLocks noGrp="1"/>
          </p:cNvSpPr>
          <p:nvPr>
            <p:ph type="ftr" sz="quarter" idx="2"/>
          </p:nvPr>
        </p:nvSpPr>
        <p:spPr>
          <a:xfrm>
            <a:off x="0" y="6456379"/>
            <a:ext cx="4279918" cy="340210"/>
          </a:xfrm>
          <a:prstGeom prst="rect">
            <a:avLst/>
          </a:prstGeom>
        </p:spPr>
        <p:txBody>
          <a:bodyPr vert="horz" lIns="91438" tIns="45719" rIns="91438" bIns="45719" rtlCol="0" anchor="b"/>
          <a:lstStyle>
            <a:lvl1pPr algn="l">
              <a:defRPr sz="1200"/>
            </a:lvl1pPr>
          </a:lstStyle>
          <a:p>
            <a:endParaRPr lang="ru-RU"/>
          </a:p>
        </p:txBody>
      </p:sp>
      <p:sp>
        <p:nvSpPr>
          <p:cNvPr id="5" name="Номер слайда 4"/>
          <p:cNvSpPr>
            <a:spLocks noGrp="1"/>
          </p:cNvSpPr>
          <p:nvPr>
            <p:ph type="sldNum" sz="quarter" idx="3"/>
          </p:nvPr>
        </p:nvSpPr>
        <p:spPr>
          <a:xfrm>
            <a:off x="5592027" y="6456379"/>
            <a:ext cx="4279918" cy="340210"/>
          </a:xfrm>
          <a:prstGeom prst="rect">
            <a:avLst/>
          </a:prstGeom>
        </p:spPr>
        <p:txBody>
          <a:bodyPr vert="horz" lIns="91438" tIns="45719" rIns="91438" bIns="45719" rtlCol="0" anchor="b"/>
          <a:lstStyle>
            <a:lvl1pPr algn="r">
              <a:defRPr sz="1200"/>
            </a:lvl1pPr>
          </a:lstStyle>
          <a:p>
            <a:fld id="{C74CE372-5703-4B07-A8D9-58561C957CEC}" type="slidenum">
              <a:rPr lang="ru-RU" smtClean="0"/>
              <a:pPr/>
              <a:t>‹#›</a:t>
            </a:fld>
            <a:endParaRPr lang="ru-RU"/>
          </a:p>
        </p:txBody>
      </p:sp>
    </p:spTree>
    <p:extLst>
      <p:ext uri="{BB962C8B-B14F-4D97-AF65-F5344CB8AC3E}">
        <p14:creationId xmlns:p14="http://schemas.microsoft.com/office/powerpoint/2010/main" xmlns="" val="194584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Образ слайда 3"/>
          <p:cNvSpPr>
            <a:spLocks noGrp="1" noRot="1" noChangeAspect="1"/>
          </p:cNvSpPr>
          <p:nvPr>
            <p:ph type="sldImg" idx="2"/>
          </p:nvPr>
        </p:nvSpPr>
        <p:spPr>
          <a:xfrm>
            <a:off x="201613" y="801688"/>
            <a:ext cx="3476625" cy="2608262"/>
          </a:xfrm>
          <a:prstGeom prst="rect">
            <a:avLst/>
          </a:prstGeom>
          <a:noFill/>
          <a:ln w="12700">
            <a:solidFill>
              <a:prstClr val="black"/>
            </a:solidFill>
          </a:ln>
        </p:spPr>
        <p:txBody>
          <a:bodyPr vert="horz" lIns="92083" tIns="46041" rIns="92083" bIns="46041" rtlCol="0" anchor="ctr"/>
          <a:lstStyle/>
          <a:p>
            <a:pPr lvl="0"/>
            <a:endParaRPr lang="ru-RU" noProof="0"/>
          </a:p>
        </p:txBody>
      </p:sp>
      <p:sp>
        <p:nvSpPr>
          <p:cNvPr id="5" name="Заметки 4"/>
          <p:cNvSpPr>
            <a:spLocks noGrp="1"/>
          </p:cNvSpPr>
          <p:nvPr>
            <p:ph type="body" sz="quarter" idx="3"/>
          </p:nvPr>
        </p:nvSpPr>
        <p:spPr>
          <a:xfrm>
            <a:off x="890085" y="3056506"/>
            <a:ext cx="8197853" cy="3231582"/>
          </a:xfrm>
          <a:prstGeom prst="rect">
            <a:avLst/>
          </a:prstGeom>
        </p:spPr>
        <p:txBody>
          <a:bodyPr vert="horz" lIns="92083" tIns="46041" rIns="92083" bIns="46041" rtlCol="0">
            <a:normAutofit/>
          </a:body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a:p>
            <a:pPr lvl="4"/>
            <a:r>
              <a:rPr lang="ru-RU" noProof="0" dirty="0" smtClean="0"/>
              <a:t>Пятый уровень</a:t>
            </a:r>
            <a:endParaRPr lang="ru-RU" noProof="0" dirty="0"/>
          </a:p>
        </p:txBody>
      </p:sp>
      <p:sp>
        <p:nvSpPr>
          <p:cNvPr id="7" name="Номер слайда 6"/>
          <p:cNvSpPr>
            <a:spLocks noGrp="1"/>
          </p:cNvSpPr>
          <p:nvPr>
            <p:ph type="sldNum" sz="quarter" idx="5"/>
          </p:nvPr>
        </p:nvSpPr>
        <p:spPr>
          <a:xfrm>
            <a:off x="5593043" y="6456366"/>
            <a:ext cx="4279631" cy="339725"/>
          </a:xfrm>
          <a:prstGeom prst="rect">
            <a:avLst/>
          </a:prstGeom>
        </p:spPr>
        <p:txBody>
          <a:bodyPr vert="horz" lIns="92083" tIns="46041" rIns="92083" bIns="46041" rtlCol="0" anchor="b"/>
          <a:lstStyle>
            <a:lvl1pPr algn="r" fontAlgn="auto">
              <a:spcBef>
                <a:spcPts val="0"/>
              </a:spcBef>
              <a:spcAft>
                <a:spcPts val="0"/>
              </a:spcAft>
              <a:defRPr sz="1200">
                <a:latin typeface="+mn-lt"/>
                <a:cs typeface="+mn-cs"/>
              </a:defRPr>
            </a:lvl1pPr>
          </a:lstStyle>
          <a:p>
            <a:pPr>
              <a:defRPr/>
            </a:pPr>
            <a:fld id="{5065AFB6-8B96-4238-A1B8-49C3F34AEDE5}" type="slidenum">
              <a:rPr lang="ru-RU"/>
              <a:pPr>
                <a:defRPr/>
              </a:pPr>
              <a:t>‹#›</a:t>
            </a:fld>
            <a:endParaRPr lang="ru-RU"/>
          </a:p>
        </p:txBody>
      </p:sp>
    </p:spTree>
    <p:extLst>
      <p:ext uri="{BB962C8B-B14F-4D97-AF65-F5344CB8AC3E}">
        <p14:creationId xmlns:p14="http://schemas.microsoft.com/office/powerpoint/2010/main" xmlns="" val="2987405092"/>
      </p:ext>
    </p:extLst>
  </p:cSld>
  <p:clrMap bg1="lt1" tx1="dk1" bg2="lt2" tx2="dk2" accent1="accent1" accent2="accent2" accent3="accent3" accent4="accent4" accent5="accent5" accent6="accent6" hlink="hlink" folHlink="folHlink"/>
  <p:notesStyle>
    <a:lvl1pPr algn="just" rtl="0" eaLnBrk="0" fontAlgn="base" hangingPunct="0">
      <a:spcBef>
        <a:spcPct val="30000"/>
      </a:spcBef>
      <a:spcAft>
        <a:spcPct val="0"/>
      </a:spcAft>
      <a:defRPr sz="1600" kern="1200">
        <a:solidFill>
          <a:schemeClr val="tx1"/>
        </a:solidFill>
        <a:latin typeface="Times New Roman" pitchFamily="18" charset="0"/>
        <a:ea typeface="+mn-ea"/>
        <a:cs typeface="Times New Roman" pitchFamily="18" charset="0"/>
      </a:defRPr>
    </a:lvl1pPr>
    <a:lvl2pPr marL="457200" algn="just" rtl="0" eaLnBrk="0" fontAlgn="base" hangingPunct="0">
      <a:spcBef>
        <a:spcPct val="30000"/>
      </a:spcBef>
      <a:spcAft>
        <a:spcPct val="0"/>
      </a:spcAft>
      <a:defRPr sz="1600" kern="1200">
        <a:solidFill>
          <a:schemeClr val="tx1"/>
        </a:solidFill>
        <a:latin typeface="Times New Roman" pitchFamily="18" charset="0"/>
        <a:ea typeface="+mn-ea"/>
        <a:cs typeface="Times New Roman" pitchFamily="18" charset="0"/>
      </a:defRPr>
    </a:lvl2pPr>
    <a:lvl3pPr marL="914400" algn="just" rtl="0" eaLnBrk="0" fontAlgn="base" hangingPunct="0">
      <a:spcBef>
        <a:spcPct val="30000"/>
      </a:spcBef>
      <a:spcAft>
        <a:spcPct val="0"/>
      </a:spcAft>
      <a:defRPr sz="1600" kern="1200">
        <a:solidFill>
          <a:schemeClr val="tx1"/>
        </a:solidFill>
        <a:latin typeface="Times New Roman" pitchFamily="18" charset="0"/>
        <a:ea typeface="+mn-ea"/>
        <a:cs typeface="Times New Roman" pitchFamily="18" charset="0"/>
      </a:defRPr>
    </a:lvl3pPr>
    <a:lvl4pPr marL="1371600" algn="just" rtl="0" eaLnBrk="0" fontAlgn="base" hangingPunct="0">
      <a:spcBef>
        <a:spcPct val="30000"/>
      </a:spcBef>
      <a:spcAft>
        <a:spcPct val="0"/>
      </a:spcAft>
      <a:defRPr sz="1600" kern="1200">
        <a:solidFill>
          <a:schemeClr val="tx1"/>
        </a:solidFill>
        <a:latin typeface="Times New Roman" pitchFamily="18" charset="0"/>
        <a:ea typeface="+mn-ea"/>
        <a:cs typeface="Times New Roman" pitchFamily="18" charset="0"/>
      </a:defRPr>
    </a:lvl4pPr>
    <a:lvl5pPr marL="1828800" algn="just" rtl="0" eaLnBrk="0" fontAlgn="base" hangingPunct="0">
      <a:spcBef>
        <a:spcPct val="30000"/>
      </a:spcBef>
      <a:spcAft>
        <a:spcPct val="0"/>
      </a:spcAft>
      <a:defRPr sz="16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I’m very glad</a:t>
            </a:r>
            <a:r>
              <a:rPr lang="en-US" baseline="0" dirty="0" smtClean="0"/>
              <a:t> to present Supercomputer Simulation Laboratory of our University and the solution that we use to provide distributed supercomputer resources to our users</a:t>
            </a:r>
            <a:endParaRPr lang="ru-RU" dirty="0"/>
          </a:p>
        </p:txBody>
      </p:sp>
      <p:sp>
        <p:nvSpPr>
          <p:cNvPr id="4" name="Номер слайда 3"/>
          <p:cNvSpPr>
            <a:spLocks noGrp="1"/>
          </p:cNvSpPr>
          <p:nvPr>
            <p:ph type="sldNum" sz="quarter" idx="10"/>
          </p:nvPr>
        </p:nvSpPr>
        <p:spPr/>
        <p:txBody>
          <a:bodyPr/>
          <a:lstStyle/>
          <a:p>
            <a:pPr>
              <a:defRPr/>
            </a:pPr>
            <a:fld id="{5065AFB6-8B96-4238-A1B8-49C3F34AEDE5}" type="slidenum">
              <a:rPr lang="ru-RU" smtClean="0"/>
              <a:pPr>
                <a:defRPr/>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r>
              <a:rPr lang="en-US" dirty="0" smtClean="0"/>
              <a:t>When</a:t>
            </a:r>
            <a:r>
              <a:rPr lang="en-US" baseline="0" dirty="0" smtClean="0"/>
              <a:t> we define all the tasks, we get a workflow, that defines the process of corresponded </a:t>
            </a:r>
            <a:r>
              <a:rPr lang="en-US" sz="1600" dirty="0" smtClean="0"/>
              <a:t>model simulation.</a:t>
            </a:r>
            <a:endParaRPr lang="en-US" dirty="0" smtClean="0"/>
          </a:p>
          <a:p>
            <a:endParaRPr lang="en-US" dirty="0" smtClean="0"/>
          </a:p>
          <a:p>
            <a:r>
              <a:rPr lang="ru-RU" dirty="0" smtClean="0"/>
              <a:t>В </a:t>
            </a:r>
            <a:r>
              <a:rPr lang="ru-RU" dirty="0"/>
              <a:t>качестве примера задания возьмем расчет течения в статическом миксере [105]. Данное задание состоит из следующих </a:t>
            </a:r>
            <a:r>
              <a:rPr lang="ru-RU" b="1" dirty="0"/>
              <a:t>задач</a:t>
            </a:r>
            <a:r>
              <a:rPr lang="ru-RU" dirty="0"/>
              <a:t>.</a:t>
            </a:r>
          </a:p>
          <a:p>
            <a:pPr marL="344272" indent="-344272">
              <a:buFont typeface="+mj-lt"/>
              <a:buAutoNum type="arabicPeriod"/>
            </a:pPr>
            <a:r>
              <a:rPr lang="ru-RU" dirty="0"/>
              <a:t>Создание геометрической модели.</a:t>
            </a:r>
          </a:p>
          <a:p>
            <a:pPr marL="344272" indent="-344272">
              <a:buFont typeface="+mj-lt"/>
              <a:buAutoNum type="arabicPeriod"/>
            </a:pPr>
            <a:r>
              <a:rPr lang="ru-RU" dirty="0"/>
              <a:t>Построение расчетной сетки.</a:t>
            </a:r>
          </a:p>
          <a:p>
            <a:pPr marL="344272" indent="-344272">
              <a:buFont typeface="+mj-lt"/>
              <a:buAutoNum type="arabicPeriod"/>
            </a:pPr>
            <a:r>
              <a:rPr lang="ru-RU" dirty="0"/>
              <a:t>Создание файла описания задания.</a:t>
            </a:r>
          </a:p>
          <a:p>
            <a:pPr marL="344272" indent="-344272">
              <a:buFont typeface="+mj-lt"/>
              <a:buAutoNum type="arabicPeriod"/>
            </a:pPr>
            <a:r>
              <a:rPr lang="ru-RU" dirty="0"/>
              <a:t>Расчет в CFX.</a:t>
            </a:r>
          </a:p>
          <a:p>
            <a:pPr marL="344272" indent="-344272">
              <a:buFont typeface="+mj-lt"/>
              <a:buAutoNum type="arabicPeriod"/>
            </a:pPr>
            <a:r>
              <a:rPr lang="ru-RU" dirty="0"/>
              <a:t>Визуализация результатов в постпроцессоре </a:t>
            </a:r>
            <a:r>
              <a:rPr lang="en-US" dirty="0"/>
              <a:t>CFX</a:t>
            </a:r>
            <a:r>
              <a:rPr lang="ru-RU" dirty="0"/>
              <a:t>.</a:t>
            </a:r>
          </a:p>
          <a:p>
            <a:pPr marL="344272" indent="-344272">
              <a:buFont typeface="+mj-lt"/>
              <a:buAutoNum type="arabicPeriod"/>
            </a:pPr>
            <a:r>
              <a:rPr lang="ru-RU" dirty="0"/>
              <a:t>Если критерии оптимизации неудовлетворительны:</a:t>
            </a:r>
          </a:p>
          <a:p>
            <a:pPr marL="803300" lvl="1" indent="-344272">
              <a:buFont typeface="+mj-lt"/>
              <a:buAutoNum type="arabicPeriod"/>
            </a:pPr>
            <a:r>
              <a:rPr lang="ru-RU" dirty="0"/>
              <a:t>Корректировка геометрической модели для препроцессора CFX.</a:t>
            </a:r>
          </a:p>
          <a:p>
            <a:pPr marL="344272" indent="-344272">
              <a:buFont typeface="+mj-lt"/>
              <a:buAutoNum type="arabicPeriod"/>
            </a:pPr>
            <a:r>
              <a:rPr lang="ru-RU" dirty="0"/>
              <a:t>Если результат неудовлетворительный:</a:t>
            </a:r>
          </a:p>
          <a:p>
            <a:pPr marL="803300" lvl="1" indent="-344272">
              <a:buFont typeface="+mj-lt"/>
              <a:buAutoNum type="arabicPeriod"/>
            </a:pPr>
            <a:r>
              <a:rPr lang="ru-RU" dirty="0"/>
              <a:t>Уточнение сетки.</a:t>
            </a:r>
          </a:p>
          <a:p>
            <a:pPr marL="803300" lvl="1" indent="-344272">
              <a:buFont typeface="+mj-lt"/>
              <a:buAutoNum type="arabicPeriod"/>
            </a:pPr>
            <a:r>
              <a:rPr lang="ru-RU" dirty="0"/>
              <a:t>Корректировка файла описания задания.</a:t>
            </a:r>
          </a:p>
          <a:p>
            <a:pPr marL="803300" lvl="1" indent="-344272">
              <a:buFont typeface="+mj-lt"/>
              <a:buAutoNum type="arabicPeriod"/>
            </a:pPr>
            <a:r>
              <a:rPr lang="ru-RU" dirty="0"/>
              <a:t>Повторный расчет в CFX.</a:t>
            </a:r>
          </a:p>
          <a:p>
            <a:pPr marL="803300" lvl="1" indent="-344272">
              <a:buFont typeface="+mj-lt"/>
              <a:buAutoNum type="arabicPeriod"/>
            </a:pPr>
            <a:r>
              <a:rPr lang="ru-RU" dirty="0"/>
              <a:t>Визуализация результатов в постпроцессоре </a:t>
            </a:r>
            <a:r>
              <a:rPr lang="en-US" dirty="0"/>
              <a:t>CFX</a:t>
            </a:r>
            <a:r>
              <a:rPr lang="ru-RU" dirty="0"/>
              <a:t>.</a:t>
            </a:r>
          </a:p>
        </p:txBody>
      </p:sp>
      <p:sp>
        <p:nvSpPr>
          <p:cNvPr id="4" name="Номер слайда 3"/>
          <p:cNvSpPr>
            <a:spLocks noGrp="1"/>
          </p:cNvSpPr>
          <p:nvPr>
            <p:ph type="sldNum" sz="quarter" idx="10"/>
          </p:nvPr>
        </p:nvSpPr>
        <p:spPr/>
        <p:txBody>
          <a:bodyPr/>
          <a:lstStyle/>
          <a:p>
            <a:pPr>
              <a:defRPr/>
            </a:pPr>
            <a:fld id="{5065AFB6-8B96-4238-A1B8-49C3F34AEDE5}" type="slidenum">
              <a:rPr lang="ru-RU" smtClean="0"/>
              <a:pPr>
                <a:defRPr/>
              </a:pPr>
              <a:t>10</a:t>
            </a:fld>
            <a:endParaRPr lang="ru-RU"/>
          </a:p>
        </p:txBody>
      </p:sp>
    </p:spTree>
    <p:extLst>
      <p:ext uri="{BB962C8B-B14F-4D97-AF65-F5344CB8AC3E}">
        <p14:creationId xmlns:p14="http://schemas.microsoft.com/office/powerpoint/2010/main" xmlns="" val="1998837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defTabSz="918058">
              <a:defRPr/>
            </a:pPr>
            <a:r>
              <a:rPr lang="ru-RU" i="1" dirty="0"/>
              <a:t>Ресурсы</a:t>
            </a:r>
            <a:r>
              <a:rPr lang="ru-RU" dirty="0"/>
              <a:t> - аппаратно-программное обеспечение, необходимое для выполнения задач. </a:t>
            </a:r>
          </a:p>
          <a:p>
            <a:endParaRPr lang="ru-RU" dirty="0"/>
          </a:p>
        </p:txBody>
      </p:sp>
      <p:sp>
        <p:nvSpPr>
          <p:cNvPr id="4" name="Номер слайда 3"/>
          <p:cNvSpPr>
            <a:spLocks noGrp="1"/>
          </p:cNvSpPr>
          <p:nvPr>
            <p:ph type="sldNum" sz="quarter" idx="10"/>
          </p:nvPr>
        </p:nvSpPr>
        <p:spPr/>
        <p:txBody>
          <a:bodyPr/>
          <a:lstStyle/>
          <a:p>
            <a:pPr>
              <a:defRPr/>
            </a:pPr>
            <a:fld id="{5065AFB6-8B96-4238-A1B8-49C3F34AEDE5}" type="slidenum">
              <a:rPr lang="ru-RU" smtClean="0"/>
              <a:pPr>
                <a:defRPr/>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As</a:t>
            </a:r>
            <a:r>
              <a:rPr lang="en-US" baseline="0" dirty="0" smtClean="0"/>
              <a:t> a realization of such an approach we provide a </a:t>
            </a:r>
            <a:r>
              <a:rPr lang="en-US" baseline="0" dirty="0" err="1" smtClean="0"/>
              <a:t>DiVTB</a:t>
            </a:r>
            <a:r>
              <a:rPr lang="en-US" baseline="0" dirty="0" smtClean="0"/>
              <a:t> solution to our users.</a:t>
            </a:r>
            <a:endParaRPr lang="ru-RU" dirty="0"/>
          </a:p>
        </p:txBody>
      </p:sp>
      <p:sp>
        <p:nvSpPr>
          <p:cNvPr id="4" name="Номер слайда 3"/>
          <p:cNvSpPr>
            <a:spLocks noGrp="1"/>
          </p:cNvSpPr>
          <p:nvPr>
            <p:ph type="sldNum" sz="quarter" idx="10"/>
          </p:nvPr>
        </p:nvSpPr>
        <p:spPr/>
        <p:txBody>
          <a:bodyPr/>
          <a:lstStyle/>
          <a:p>
            <a:pPr>
              <a:defRPr/>
            </a:pPr>
            <a:fld id="{5065AFB6-8B96-4238-A1B8-49C3F34AEDE5}" type="slidenum">
              <a:rPr lang="ru-RU" smtClean="0"/>
              <a:pPr>
                <a:defRPr/>
              </a:pPr>
              <a:t>12</a:t>
            </a:fld>
            <a:endParaRPr lang="ru-RU"/>
          </a:p>
        </p:txBody>
      </p:sp>
    </p:spTree>
    <p:extLst>
      <p:ext uri="{BB962C8B-B14F-4D97-AF65-F5344CB8AC3E}">
        <p14:creationId xmlns:p14="http://schemas.microsoft.com/office/powerpoint/2010/main" xmlns="" val="4293625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14713" y="374650"/>
            <a:ext cx="3475037" cy="2608263"/>
          </a:xfrm>
        </p:spPr>
      </p:sp>
      <p:sp>
        <p:nvSpPr>
          <p:cNvPr id="3" name="Заметки 2"/>
          <p:cNvSpPr>
            <a:spLocks noGrp="1"/>
          </p:cNvSpPr>
          <p:nvPr>
            <p:ph type="body" idx="1"/>
          </p:nvPr>
        </p:nvSpPr>
        <p:spPr>
          <a:xfrm>
            <a:off x="890085" y="3448413"/>
            <a:ext cx="8197853" cy="2839677"/>
          </a:xfrm>
        </p:spPr>
        <p:txBody>
          <a:bodyPr>
            <a:normAutofit/>
          </a:bodyPr>
          <a:lstStyle/>
          <a:p>
            <a:pPr hangingPunct="0"/>
            <a:r>
              <a:rPr lang="en-US" dirty="0"/>
              <a:t>Let a </a:t>
            </a:r>
            <a:r>
              <a:rPr lang="en-US" i="1" dirty="0"/>
              <a:t>CAE-problem</a:t>
            </a:r>
            <a:r>
              <a:rPr lang="en-US" dirty="0"/>
              <a:t> be the combination of: </a:t>
            </a:r>
            <a:endParaRPr lang="ru-RU" dirty="0"/>
          </a:p>
          <a:p>
            <a:pPr lvl="0" hangingPunct="0"/>
            <a:r>
              <a:rPr lang="en-US" dirty="0"/>
              <a:t>a geometric model of a research target and/or a computational mesh which divides a simulated area into discrete sub-areas; </a:t>
            </a:r>
            <a:endParaRPr lang="ru-RU" dirty="0"/>
          </a:p>
          <a:p>
            <a:pPr lvl="0" hangingPunct="0"/>
            <a:r>
              <a:rPr lang="en-US" dirty="0"/>
              <a:t>boundary conditions, physical characteristics and parameters of the interaction of components in a simulated area;</a:t>
            </a:r>
            <a:endParaRPr lang="ru-RU" dirty="0"/>
          </a:p>
          <a:p>
            <a:pPr lvl="0" hangingPunct="0"/>
            <a:r>
              <a:rPr lang="en-US" dirty="0"/>
              <a:t>a description of unknown variables which values will be obtained as a result; </a:t>
            </a:r>
            <a:endParaRPr lang="ru-RU" dirty="0"/>
          </a:p>
          <a:p>
            <a:pPr lvl="0" hangingPunct="0"/>
            <a:r>
              <a:rPr lang="en-US" dirty="0"/>
              <a:t>requirements for hardware and software resources that provide a simulation process.</a:t>
            </a:r>
            <a:endParaRPr lang="ru-RU" dirty="0"/>
          </a:p>
          <a:p>
            <a:pPr hangingPunct="0"/>
            <a:r>
              <a:rPr lang="en-US" dirty="0"/>
              <a:t>Let a </a:t>
            </a:r>
            <a:r>
              <a:rPr lang="en-US" i="1" dirty="0"/>
              <a:t>CAE-parameter</a:t>
            </a:r>
            <a:r>
              <a:rPr lang="en-US" dirty="0"/>
              <a:t> be the value, which affects a final result of simulation and can vary within a certain range. Each parameter has a specific semantics and describe some feature of a subject area or a solution process.</a:t>
            </a:r>
            <a:endParaRPr lang="ru-RU" dirty="0"/>
          </a:p>
          <a:p>
            <a:endParaRPr lang="ru-RU" dirty="0"/>
          </a:p>
        </p:txBody>
      </p:sp>
      <p:sp>
        <p:nvSpPr>
          <p:cNvPr id="4" name="Номер слайда 3"/>
          <p:cNvSpPr>
            <a:spLocks noGrp="1"/>
          </p:cNvSpPr>
          <p:nvPr>
            <p:ph type="sldNum" sz="quarter" idx="10"/>
          </p:nvPr>
        </p:nvSpPr>
        <p:spPr/>
        <p:txBody>
          <a:bodyPr/>
          <a:lstStyle/>
          <a:p>
            <a:pPr>
              <a:defRPr/>
            </a:pPr>
            <a:fld id="{5065AFB6-8B96-4238-A1B8-49C3F34AEDE5}" type="slidenum">
              <a:rPr lang="ru-RU" smtClean="0"/>
              <a:pPr>
                <a:defRPr/>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14713" y="374650"/>
            <a:ext cx="3475037" cy="2608263"/>
          </a:xfrm>
        </p:spPr>
      </p:sp>
      <p:sp>
        <p:nvSpPr>
          <p:cNvPr id="3" name="Заметки 2"/>
          <p:cNvSpPr>
            <a:spLocks noGrp="1"/>
          </p:cNvSpPr>
          <p:nvPr>
            <p:ph type="body" idx="1"/>
          </p:nvPr>
        </p:nvSpPr>
        <p:spPr>
          <a:xfrm>
            <a:off x="890085" y="3448413"/>
            <a:ext cx="8197853" cy="2839677"/>
          </a:xfrm>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065AFB6-8B96-4238-A1B8-49C3F34AEDE5}" type="slidenum">
              <a:rPr lang="ru-RU" smtClean="0"/>
              <a:pPr>
                <a:defRPr/>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pPr marL="286893" indent="-286893">
              <a:buFont typeface="Arial" pitchFamily="34" charset="0"/>
              <a:buChar char="•"/>
            </a:pPr>
            <a:r>
              <a:rPr lang="en-US" i="1" dirty="0" err="1" smtClean="0"/>
              <a:t>CAEBeans</a:t>
            </a:r>
            <a:r>
              <a:rPr lang="en-US" i="1" dirty="0" smtClean="0"/>
              <a:t> Constructor</a:t>
            </a:r>
            <a:r>
              <a:rPr lang="en-US" dirty="0" smtClean="0"/>
              <a:t> – </a:t>
            </a:r>
            <a:r>
              <a:rPr lang="en-US" dirty="0" err="1" smtClean="0"/>
              <a:t>DiVTB</a:t>
            </a:r>
            <a:r>
              <a:rPr lang="en-US" dirty="0" smtClean="0"/>
              <a:t> integrated development environment. It provides the interface for an application programmer for developing </a:t>
            </a:r>
            <a:r>
              <a:rPr lang="en-US" dirty="0" err="1" smtClean="0"/>
              <a:t>CAEBeans</a:t>
            </a:r>
            <a:r>
              <a:rPr lang="en-US" dirty="0" smtClean="0"/>
              <a:t> of conceptual, workflow and physical levels. Accordingly </a:t>
            </a:r>
            <a:r>
              <a:rPr lang="en-US" dirty="0" err="1" smtClean="0"/>
              <a:t>CAEBeans</a:t>
            </a:r>
            <a:r>
              <a:rPr lang="en-US" dirty="0" smtClean="0"/>
              <a:t> Constructor user interface is divided into three sections responsible for developing an appropriate type of </a:t>
            </a:r>
            <a:r>
              <a:rPr lang="en-US" dirty="0" err="1" smtClean="0"/>
              <a:t>CAEBean</a:t>
            </a:r>
            <a:r>
              <a:rPr lang="en-US" dirty="0" smtClean="0"/>
              <a:t>.</a:t>
            </a:r>
            <a:endParaRPr lang="ru-RU" dirty="0" smtClean="0"/>
          </a:p>
          <a:p>
            <a:pPr marL="286893" indent="-286893">
              <a:buFont typeface="Arial" pitchFamily="34" charset="0"/>
              <a:buChar char="•"/>
            </a:pPr>
            <a:r>
              <a:rPr lang="en-US" i="1" dirty="0" err="1" smtClean="0"/>
              <a:t>CAEBeans</a:t>
            </a:r>
            <a:r>
              <a:rPr lang="en-US" i="1" dirty="0" smtClean="0"/>
              <a:t> Portal</a:t>
            </a:r>
            <a:r>
              <a:rPr lang="en-US" dirty="0" smtClean="0"/>
              <a:t> – a web application that provides a user interface for definition and solution of CAE-problems by the means of appropriate </a:t>
            </a:r>
            <a:r>
              <a:rPr lang="en-US" dirty="0" err="1" smtClean="0"/>
              <a:t>DiVTB</a:t>
            </a:r>
            <a:r>
              <a:rPr lang="en-US" dirty="0" smtClean="0"/>
              <a:t>. The web-form generator automatically builds </a:t>
            </a:r>
            <a:r>
              <a:rPr lang="en-US" dirty="0" err="1" smtClean="0"/>
              <a:t>DiVTB</a:t>
            </a:r>
            <a:r>
              <a:rPr lang="en-US" dirty="0" smtClean="0"/>
              <a:t> user interfaces on the basis of corresponding conceptual </a:t>
            </a:r>
            <a:r>
              <a:rPr lang="en-US" dirty="0" err="1" smtClean="0"/>
              <a:t>CAEBeans</a:t>
            </a:r>
            <a:r>
              <a:rPr lang="en-US" dirty="0" smtClean="0"/>
              <a:t>. Moreover, </a:t>
            </a:r>
            <a:r>
              <a:rPr lang="en-US" dirty="0" err="1" smtClean="0"/>
              <a:t>CAEBeans</a:t>
            </a:r>
            <a:r>
              <a:rPr lang="en-US" dirty="0" smtClean="0"/>
              <a:t> Portal allows an authentication and a user account management.</a:t>
            </a:r>
            <a:endParaRPr lang="ru-RU" dirty="0" smtClean="0"/>
          </a:p>
          <a:p>
            <a:pPr marL="286893" indent="-286893">
              <a:buFont typeface="Arial" pitchFamily="34" charset="0"/>
              <a:buChar char="•"/>
            </a:pPr>
            <a:r>
              <a:rPr lang="en-US" i="1" dirty="0" err="1" smtClean="0"/>
              <a:t>CAEBeans</a:t>
            </a:r>
            <a:r>
              <a:rPr lang="en-US" i="1" dirty="0" smtClean="0"/>
              <a:t> Server</a:t>
            </a:r>
            <a:r>
              <a:rPr lang="en-US" dirty="0" smtClean="0"/>
              <a:t> – a grid service for storing and simulation of </a:t>
            </a:r>
            <a:r>
              <a:rPr lang="en-US" dirty="0" err="1" smtClean="0"/>
              <a:t>DiVTB</a:t>
            </a:r>
            <a:r>
              <a:rPr lang="en-US" dirty="0" smtClean="0"/>
              <a:t>. A process of execution of a CAE-workflow is supported by the internal workflow subsystem of </a:t>
            </a:r>
            <a:r>
              <a:rPr lang="en-US" dirty="0" err="1" smtClean="0"/>
              <a:t>CAEBeans</a:t>
            </a:r>
            <a:r>
              <a:rPr lang="en-US" dirty="0" smtClean="0"/>
              <a:t> Server.</a:t>
            </a:r>
            <a:endParaRPr lang="ru-RU" dirty="0" smtClean="0"/>
          </a:p>
          <a:p>
            <a:pPr marL="286893" indent="-286893">
              <a:buFont typeface="Arial" pitchFamily="34" charset="0"/>
              <a:buChar char="•"/>
            </a:pPr>
            <a:r>
              <a:rPr lang="en-US" i="1" dirty="0" err="1" smtClean="0"/>
              <a:t>CAEBeans</a:t>
            </a:r>
            <a:r>
              <a:rPr lang="en-US" i="1" dirty="0" smtClean="0"/>
              <a:t> Broker</a:t>
            </a:r>
            <a:r>
              <a:rPr lang="en-US" dirty="0" smtClean="0"/>
              <a:t> – an automated system for registration, analysis and allocation of CAE-resources CAE-action execution. </a:t>
            </a:r>
            <a:r>
              <a:rPr lang="en-US" dirty="0" err="1" smtClean="0"/>
              <a:t>CAEBeans</a:t>
            </a:r>
            <a:r>
              <a:rPr lang="en-US" dirty="0" smtClean="0"/>
              <a:t> Broker receives requests for resources from </a:t>
            </a:r>
            <a:r>
              <a:rPr lang="en-US" dirty="0" err="1" smtClean="0"/>
              <a:t>CAEBeans</a:t>
            </a:r>
            <a:r>
              <a:rPr lang="en-US" dirty="0" smtClean="0"/>
              <a:t> Server, analyzes the state of a distributed computing environment and provides to </a:t>
            </a:r>
            <a:r>
              <a:rPr lang="en-US" dirty="0" err="1" smtClean="0"/>
              <a:t>CAEBeans</a:t>
            </a:r>
            <a:r>
              <a:rPr lang="en-US" dirty="0" smtClean="0"/>
              <a:t> Server a CAE-resource which is best suited to the request.</a:t>
            </a:r>
            <a:endParaRPr lang="ru-RU" dirty="0" smtClean="0"/>
          </a:p>
          <a:p>
            <a:pPr marL="286893" indent="-286893">
              <a:buFont typeface="Arial" pitchFamily="34" charset="0"/>
              <a:buChar char="•"/>
            </a:pPr>
            <a:r>
              <a:rPr lang="en-US" i="1" dirty="0" smtClean="0"/>
              <a:t>CAE-Resources</a:t>
            </a:r>
            <a:r>
              <a:rPr lang="en-US" dirty="0" smtClean="0"/>
              <a:t> – grid services that implement a remote execution of CAE-Actions by means of a CAE systems installed on a specific computers in a grid (instances of system </a:t>
            </a:r>
            <a:r>
              <a:rPr lang="en-US" dirty="0" err="1" smtClean="0"/>
              <a:t>CAEBeans</a:t>
            </a:r>
            <a:r>
              <a:rPr lang="en-US" dirty="0" smtClean="0"/>
              <a:t>). CAE-resource provides: </a:t>
            </a:r>
            <a:endParaRPr lang="ru-RU" dirty="0" smtClean="0"/>
          </a:p>
          <a:p>
            <a:pPr marL="803300" lvl="1" indent="-344272">
              <a:buFont typeface="+mj-lt"/>
              <a:buAutoNum type="arabicPeriod"/>
            </a:pPr>
            <a:r>
              <a:rPr lang="en-US" dirty="0" smtClean="0"/>
              <a:t>obtaining problem data from </a:t>
            </a:r>
            <a:r>
              <a:rPr lang="en-US" dirty="0" err="1" smtClean="0"/>
              <a:t>CAEBeans</a:t>
            </a:r>
            <a:r>
              <a:rPr lang="en-US" dirty="0" smtClean="0"/>
              <a:t> Server or an external data source;</a:t>
            </a:r>
            <a:endParaRPr lang="ru-RU" dirty="0" smtClean="0"/>
          </a:p>
          <a:p>
            <a:pPr marL="803300" lvl="1" indent="-344272">
              <a:buFont typeface="+mj-lt"/>
              <a:buAutoNum type="arabicPeriod"/>
            </a:pPr>
            <a:r>
              <a:rPr lang="en-US" dirty="0" smtClean="0"/>
              <a:t>launching and automated solution of CAE-action;</a:t>
            </a:r>
            <a:endParaRPr lang="ru-RU" dirty="0" smtClean="0"/>
          </a:p>
          <a:p>
            <a:pPr marL="803300" lvl="1" indent="-344272">
              <a:buFont typeface="+mj-lt"/>
              <a:buAutoNum type="arabicPeriod"/>
            </a:pPr>
            <a:r>
              <a:rPr lang="en-US" dirty="0" smtClean="0"/>
              <a:t>transmission of results into </a:t>
            </a:r>
            <a:r>
              <a:rPr lang="en-US" dirty="0" err="1" smtClean="0"/>
              <a:t>CAEBeans</a:t>
            </a:r>
            <a:r>
              <a:rPr lang="en-US" dirty="0" smtClean="0"/>
              <a:t> Server or external data storage.</a:t>
            </a:r>
            <a:endParaRPr lang="ru-RU" dirty="0" smtClean="0"/>
          </a:p>
          <a:p>
            <a:pPr marL="344272" indent="-344272">
              <a:buFont typeface="+mj-lt"/>
              <a:buAutoNum type="arabicPeriod"/>
            </a:pPr>
            <a:endParaRPr lang="ru-RU" dirty="0" smtClean="0"/>
          </a:p>
          <a:p>
            <a:endParaRPr lang="ru-RU" dirty="0"/>
          </a:p>
        </p:txBody>
      </p:sp>
      <p:sp>
        <p:nvSpPr>
          <p:cNvPr id="4" name="Номер слайда 3"/>
          <p:cNvSpPr>
            <a:spLocks noGrp="1"/>
          </p:cNvSpPr>
          <p:nvPr>
            <p:ph type="sldNum" sz="quarter" idx="10"/>
          </p:nvPr>
        </p:nvSpPr>
        <p:spPr/>
        <p:txBody>
          <a:bodyPr/>
          <a:lstStyle/>
          <a:p>
            <a:pPr>
              <a:defRPr/>
            </a:pPr>
            <a:fld id="{5065AFB6-8B96-4238-A1B8-49C3F34AEDE5}" type="slidenum">
              <a:rPr lang="ru-RU" smtClean="0"/>
              <a:pPr>
                <a:defRPr/>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i="1" dirty="0" err="1" smtClean="0"/>
              <a:t>CAEBeans</a:t>
            </a:r>
            <a:r>
              <a:rPr lang="en-US" i="1" dirty="0" smtClean="0"/>
              <a:t> Constructor</a:t>
            </a:r>
            <a:r>
              <a:rPr lang="en-US" dirty="0" smtClean="0"/>
              <a:t> – </a:t>
            </a:r>
            <a:r>
              <a:rPr lang="en-US" dirty="0" err="1" smtClean="0"/>
              <a:t>DiVTB</a:t>
            </a:r>
            <a:r>
              <a:rPr lang="en-US" dirty="0" smtClean="0"/>
              <a:t> integrated development environment. It provides the interface for an application programmer for developing </a:t>
            </a:r>
            <a:r>
              <a:rPr lang="en-US" dirty="0" err="1" smtClean="0"/>
              <a:t>CAEBeans</a:t>
            </a:r>
            <a:r>
              <a:rPr lang="en-US" dirty="0" smtClean="0"/>
              <a:t> of conceptual, workflow and physical levels. Accordingly </a:t>
            </a:r>
            <a:r>
              <a:rPr lang="en-US" dirty="0" err="1" smtClean="0"/>
              <a:t>CAEBeans</a:t>
            </a:r>
            <a:r>
              <a:rPr lang="en-US" dirty="0" smtClean="0"/>
              <a:t> Constructor user interface is divided into three sections responsible for developing an appropriate type of </a:t>
            </a:r>
            <a:r>
              <a:rPr lang="en-US" dirty="0" err="1" smtClean="0"/>
              <a:t>CAEBean</a:t>
            </a:r>
            <a:r>
              <a:rPr lang="en-US" dirty="0" smtClean="0"/>
              <a:t>.</a:t>
            </a:r>
            <a:endParaRPr lang="ru-RU" dirty="0" smtClean="0"/>
          </a:p>
          <a:p>
            <a:endParaRPr lang="ru-RU" dirty="0"/>
          </a:p>
        </p:txBody>
      </p:sp>
      <p:sp>
        <p:nvSpPr>
          <p:cNvPr id="4" name="Номер слайда 3"/>
          <p:cNvSpPr>
            <a:spLocks noGrp="1"/>
          </p:cNvSpPr>
          <p:nvPr>
            <p:ph type="sldNum" sz="quarter" idx="10"/>
          </p:nvPr>
        </p:nvSpPr>
        <p:spPr/>
        <p:txBody>
          <a:bodyPr/>
          <a:lstStyle/>
          <a:p>
            <a:pPr>
              <a:defRPr/>
            </a:pPr>
            <a:fld id="{5065AFB6-8B96-4238-A1B8-49C3F34AEDE5}" type="slidenum">
              <a:rPr lang="ru-RU" smtClean="0"/>
              <a:pPr>
                <a:defRPr/>
              </a:pPr>
              <a:t>16</a:t>
            </a:fld>
            <a:endParaRPr lang="ru-RU"/>
          </a:p>
        </p:txBody>
      </p:sp>
    </p:spTree>
    <p:extLst>
      <p:ext uri="{BB962C8B-B14F-4D97-AF65-F5344CB8AC3E}">
        <p14:creationId xmlns:p14="http://schemas.microsoft.com/office/powerpoint/2010/main" xmlns="" val="191490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i="1" dirty="0" err="1" smtClean="0"/>
              <a:t>CAEBeans</a:t>
            </a:r>
            <a:r>
              <a:rPr lang="en-US" i="1" dirty="0" smtClean="0"/>
              <a:t> Portal</a:t>
            </a:r>
            <a:r>
              <a:rPr lang="en-US" dirty="0" smtClean="0"/>
              <a:t> – a web application that provides a user interface for definition and solution of CAE-problems by the means of appropriate </a:t>
            </a:r>
            <a:r>
              <a:rPr lang="en-US" dirty="0" err="1" smtClean="0"/>
              <a:t>DiVTB</a:t>
            </a:r>
            <a:r>
              <a:rPr lang="en-US" dirty="0" smtClean="0"/>
              <a:t>. The web-form generator automatically builds </a:t>
            </a:r>
            <a:r>
              <a:rPr lang="en-US" dirty="0" err="1" smtClean="0"/>
              <a:t>DiVTB</a:t>
            </a:r>
            <a:r>
              <a:rPr lang="en-US" dirty="0" smtClean="0"/>
              <a:t> user interfaces on the basis of corresponding conceptual </a:t>
            </a:r>
            <a:r>
              <a:rPr lang="en-US" dirty="0" err="1" smtClean="0"/>
              <a:t>CAEBeans</a:t>
            </a:r>
            <a:r>
              <a:rPr lang="en-US" dirty="0" smtClean="0"/>
              <a:t>. Moreover, </a:t>
            </a:r>
            <a:r>
              <a:rPr lang="en-US" dirty="0" err="1" smtClean="0"/>
              <a:t>CAEBeans</a:t>
            </a:r>
            <a:r>
              <a:rPr lang="en-US" dirty="0" smtClean="0"/>
              <a:t> Portal allows an authentication and a user account management.</a:t>
            </a:r>
            <a:endParaRPr lang="ru-RU" dirty="0" smtClean="0"/>
          </a:p>
          <a:p>
            <a:r>
              <a:rPr lang="en-US" dirty="0" smtClean="0"/>
              <a:t>“Rich Client” :0)</a:t>
            </a:r>
            <a:endParaRPr lang="ru-RU" dirty="0"/>
          </a:p>
        </p:txBody>
      </p:sp>
      <p:sp>
        <p:nvSpPr>
          <p:cNvPr id="4" name="Номер слайда 3"/>
          <p:cNvSpPr>
            <a:spLocks noGrp="1"/>
          </p:cNvSpPr>
          <p:nvPr>
            <p:ph type="sldNum" sz="quarter" idx="10"/>
          </p:nvPr>
        </p:nvSpPr>
        <p:spPr/>
        <p:txBody>
          <a:bodyPr/>
          <a:lstStyle/>
          <a:p>
            <a:pPr>
              <a:defRPr/>
            </a:pPr>
            <a:fld id="{5065AFB6-8B96-4238-A1B8-49C3F34AEDE5}" type="slidenum">
              <a:rPr lang="ru-RU" smtClean="0"/>
              <a:pPr>
                <a:defRPr/>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i="1" dirty="0" err="1" smtClean="0"/>
              <a:t>CAEBeans</a:t>
            </a:r>
            <a:r>
              <a:rPr lang="en-US" i="1" dirty="0" smtClean="0"/>
              <a:t> Server</a:t>
            </a:r>
            <a:r>
              <a:rPr lang="en-US" dirty="0" smtClean="0"/>
              <a:t> – a grid service for storing and simulation of </a:t>
            </a:r>
            <a:r>
              <a:rPr lang="en-US" dirty="0" err="1" smtClean="0"/>
              <a:t>DiVTB</a:t>
            </a:r>
            <a:r>
              <a:rPr lang="en-US" dirty="0" smtClean="0"/>
              <a:t>. A process of execution of a CAE-workflow is supported by the internal workflow subsystem of </a:t>
            </a:r>
            <a:r>
              <a:rPr lang="en-US" dirty="0" err="1" smtClean="0"/>
              <a:t>CAEBeans</a:t>
            </a:r>
            <a:r>
              <a:rPr lang="en-US" dirty="0" smtClean="0"/>
              <a:t> Server.</a:t>
            </a:r>
            <a:endParaRPr lang="ru-RU" dirty="0" smtClean="0"/>
          </a:p>
          <a:p>
            <a:endParaRPr lang="ru-RU" dirty="0"/>
          </a:p>
        </p:txBody>
      </p:sp>
      <p:sp>
        <p:nvSpPr>
          <p:cNvPr id="4" name="Номер слайда 3"/>
          <p:cNvSpPr>
            <a:spLocks noGrp="1"/>
          </p:cNvSpPr>
          <p:nvPr>
            <p:ph type="sldNum" sz="quarter" idx="10"/>
          </p:nvPr>
        </p:nvSpPr>
        <p:spPr/>
        <p:txBody>
          <a:bodyPr/>
          <a:lstStyle/>
          <a:p>
            <a:pPr>
              <a:defRPr/>
            </a:pPr>
            <a:fld id="{5065AFB6-8B96-4238-A1B8-49C3F34AEDE5}" type="slidenum">
              <a:rPr lang="ru-RU" smtClean="0"/>
              <a:pPr>
                <a:defRPr/>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i="1" dirty="0" err="1" smtClean="0"/>
              <a:t>CAEBeans</a:t>
            </a:r>
            <a:r>
              <a:rPr lang="en-US" i="1" dirty="0" smtClean="0"/>
              <a:t> Broker</a:t>
            </a:r>
            <a:r>
              <a:rPr lang="en-US" dirty="0" smtClean="0"/>
              <a:t> – an automated system for registration, analysis and allocation of CAE-resources CAE-action execution. </a:t>
            </a:r>
            <a:r>
              <a:rPr lang="en-US" dirty="0" err="1" smtClean="0"/>
              <a:t>CAEBeans</a:t>
            </a:r>
            <a:r>
              <a:rPr lang="en-US" dirty="0" smtClean="0"/>
              <a:t> Broker receives requests for resources from </a:t>
            </a:r>
            <a:r>
              <a:rPr lang="en-US" dirty="0" err="1" smtClean="0"/>
              <a:t>CAEBeans</a:t>
            </a:r>
            <a:r>
              <a:rPr lang="en-US" dirty="0" smtClean="0"/>
              <a:t> Server, analyzes the state of a distributed computing environment and provides to </a:t>
            </a:r>
            <a:r>
              <a:rPr lang="en-US" dirty="0" err="1" smtClean="0"/>
              <a:t>CAEBeans</a:t>
            </a:r>
            <a:r>
              <a:rPr lang="en-US" dirty="0" smtClean="0"/>
              <a:t> Server a CAE-resource which is best suited to the request.</a:t>
            </a:r>
            <a:endParaRPr lang="ru-RU" dirty="0" smtClean="0"/>
          </a:p>
        </p:txBody>
      </p:sp>
      <p:sp>
        <p:nvSpPr>
          <p:cNvPr id="4" name="Номер слайда 3"/>
          <p:cNvSpPr>
            <a:spLocks noGrp="1"/>
          </p:cNvSpPr>
          <p:nvPr>
            <p:ph type="sldNum" sz="quarter" idx="10"/>
          </p:nvPr>
        </p:nvSpPr>
        <p:spPr/>
        <p:txBody>
          <a:bodyPr/>
          <a:lstStyle/>
          <a:p>
            <a:pPr>
              <a:defRPr/>
            </a:pPr>
            <a:fld id="{5065AFB6-8B96-4238-A1B8-49C3F34AEDE5}" type="slidenum">
              <a:rPr lang="ru-RU" smtClean="0"/>
              <a:pPr>
                <a:defRPr/>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SUSU</a:t>
            </a:r>
            <a:r>
              <a:rPr lang="en-US" baseline="0" dirty="0" smtClean="0"/>
              <a:t> is one of biggest universities in Russia with about 50 000 students</a:t>
            </a:r>
          </a:p>
          <a:p>
            <a:r>
              <a:rPr lang="en-US" baseline="0" dirty="0" smtClean="0"/>
              <a:t>It’s one of the biggest supercomputer centers in Russia: on of our supercomputers was in top 100 of most powerful computers in the world last year.</a:t>
            </a:r>
          </a:p>
          <a:p>
            <a:endParaRPr lang="ru-RU" dirty="0"/>
          </a:p>
        </p:txBody>
      </p:sp>
      <p:sp>
        <p:nvSpPr>
          <p:cNvPr id="4" name="Номер слайда 3"/>
          <p:cNvSpPr>
            <a:spLocks noGrp="1"/>
          </p:cNvSpPr>
          <p:nvPr>
            <p:ph type="sldNum" sz="quarter" idx="10"/>
          </p:nvPr>
        </p:nvSpPr>
        <p:spPr/>
        <p:txBody>
          <a:bodyPr/>
          <a:lstStyle/>
          <a:p>
            <a:pPr>
              <a:defRPr/>
            </a:pPr>
            <a:fld id="{5065AFB6-8B96-4238-A1B8-49C3F34AEDE5}" type="slidenum">
              <a:rPr lang="ru-RU" smtClean="0"/>
              <a:pPr>
                <a:defRPr/>
              </a:pPr>
              <a:t>2</a:t>
            </a:fld>
            <a:endParaRPr lang="ru-RU"/>
          </a:p>
        </p:txBody>
      </p:sp>
    </p:spTree>
    <p:extLst>
      <p:ext uri="{BB962C8B-B14F-4D97-AF65-F5344CB8AC3E}">
        <p14:creationId xmlns:p14="http://schemas.microsoft.com/office/powerpoint/2010/main" xmlns="" val="3567834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065AFB6-8B96-4238-A1B8-49C3F34AEDE5}" type="slidenum">
              <a:rPr lang="ru-RU" smtClean="0"/>
              <a:pPr>
                <a:defRPr/>
              </a:pPr>
              <a:t>20</a:t>
            </a:fld>
            <a:endParaRPr lang="ru-RU"/>
          </a:p>
        </p:txBody>
      </p:sp>
    </p:spTree>
    <p:extLst>
      <p:ext uri="{BB962C8B-B14F-4D97-AF65-F5344CB8AC3E}">
        <p14:creationId xmlns:p14="http://schemas.microsoft.com/office/powerpoint/2010/main" xmlns="" val="669691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065AFB6-8B96-4238-A1B8-49C3F34AEDE5}" type="slidenum">
              <a:rPr lang="ru-RU" smtClean="0"/>
              <a:pPr>
                <a:defRPr/>
              </a:pPr>
              <a:t>22</a:t>
            </a:fld>
            <a:endParaRPr lang="ru-RU"/>
          </a:p>
        </p:txBody>
      </p:sp>
    </p:spTree>
    <p:extLst>
      <p:ext uri="{BB962C8B-B14F-4D97-AF65-F5344CB8AC3E}">
        <p14:creationId xmlns:p14="http://schemas.microsoft.com/office/powerpoint/2010/main" xmlns="" val="251292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Every</a:t>
            </a:r>
            <a:r>
              <a:rPr lang="en-US" baseline="0" dirty="0" smtClean="0"/>
              <a:t> </a:t>
            </a:r>
            <a:r>
              <a:rPr lang="en-US" baseline="0" dirty="0" err="1" smtClean="0"/>
              <a:t>DiVTB</a:t>
            </a:r>
            <a:r>
              <a:rPr lang="en-US" baseline="0" dirty="0" smtClean="0"/>
              <a:t> is a complex software solution, </a:t>
            </a:r>
            <a:r>
              <a:rPr lang="en-US" dirty="0"/>
              <a:t>is a result of collaboration of researchers from SSL and of customers in production. Many of the tasks lead to master or PhD thesis's defense.</a:t>
            </a:r>
            <a:endParaRPr lang="ru-RU" dirty="0"/>
          </a:p>
        </p:txBody>
      </p:sp>
      <p:sp>
        <p:nvSpPr>
          <p:cNvPr id="4" name="Номер слайда 3"/>
          <p:cNvSpPr>
            <a:spLocks noGrp="1"/>
          </p:cNvSpPr>
          <p:nvPr>
            <p:ph type="sldNum" sz="quarter" idx="10"/>
          </p:nvPr>
        </p:nvSpPr>
        <p:spPr/>
        <p:txBody>
          <a:bodyPr/>
          <a:lstStyle/>
          <a:p>
            <a:pPr>
              <a:defRPr/>
            </a:pPr>
            <a:fld id="{5065AFB6-8B96-4238-A1B8-49C3F34AEDE5}" type="slidenum">
              <a:rPr lang="ru-RU" smtClean="0"/>
              <a:pPr>
                <a:defRPr/>
              </a:pPr>
              <a:t>23</a:t>
            </a:fld>
            <a:endParaRPr lang="ru-RU"/>
          </a:p>
        </p:txBody>
      </p:sp>
    </p:spTree>
    <p:extLst>
      <p:ext uri="{BB962C8B-B14F-4D97-AF65-F5344CB8AC3E}">
        <p14:creationId xmlns:p14="http://schemas.microsoft.com/office/powerpoint/2010/main" xmlns="" val="1401114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pPr>
              <a:lnSpc>
                <a:spcPct val="90000"/>
              </a:lnSpc>
            </a:pPr>
            <a:r>
              <a:rPr lang="en-US" b="1" dirty="0" smtClean="0"/>
              <a:t>Purpose of study:</a:t>
            </a:r>
            <a:endParaRPr lang="ru-RU" b="1" dirty="0" smtClean="0"/>
          </a:p>
          <a:p>
            <a:pPr>
              <a:lnSpc>
                <a:spcPct val="90000"/>
              </a:lnSpc>
            </a:pPr>
            <a:r>
              <a:rPr lang="en-US" dirty="0" smtClean="0"/>
              <a:t>identification of the causes of inconsistency of the metrological characteristics of vortex flow meter for large flow rates</a:t>
            </a:r>
            <a:endParaRPr lang="ru-RU" dirty="0" smtClean="0"/>
          </a:p>
          <a:p>
            <a:pPr>
              <a:lnSpc>
                <a:spcPct val="90000"/>
              </a:lnSpc>
            </a:pPr>
            <a:endParaRPr lang="ru-RU" dirty="0" smtClean="0"/>
          </a:p>
          <a:p>
            <a:pPr>
              <a:lnSpc>
                <a:spcPct val="90000"/>
              </a:lnSpc>
            </a:pPr>
            <a:r>
              <a:rPr lang="en-US" b="1" dirty="0" smtClean="0"/>
              <a:t>Result:</a:t>
            </a:r>
            <a:endParaRPr lang="ru-RU" dirty="0" smtClean="0"/>
          </a:p>
          <a:p>
            <a:pPr marL="274142" indent="-274142">
              <a:lnSpc>
                <a:spcPct val="90000"/>
              </a:lnSpc>
              <a:spcBef>
                <a:spcPct val="20000"/>
              </a:spcBef>
              <a:buClr>
                <a:srgbClr val="0BD0D9"/>
              </a:buClr>
              <a:buSzPct val="95000"/>
              <a:buFont typeface="Wingdings 2" pitchFamily="18" charset="2"/>
              <a:buChar char=""/>
              <a:defRPr/>
            </a:pPr>
            <a:r>
              <a:rPr lang="en-US" dirty="0" smtClean="0"/>
              <a:t>Found optimal geometry of flow meter critical parts</a:t>
            </a:r>
          </a:p>
          <a:p>
            <a:pPr marL="274142" indent="-274142">
              <a:lnSpc>
                <a:spcPct val="90000"/>
              </a:lnSpc>
              <a:spcBef>
                <a:spcPct val="20000"/>
              </a:spcBef>
              <a:buClr>
                <a:srgbClr val="0BD0D9"/>
              </a:buClr>
              <a:buSzPct val="95000"/>
              <a:buFont typeface="Wingdings 2" pitchFamily="18" charset="2"/>
              <a:buChar char=""/>
              <a:defRPr/>
            </a:pPr>
            <a:r>
              <a:rPr lang="en-US" dirty="0" smtClean="0"/>
              <a:t>New product range of flow meters is ready for production</a:t>
            </a:r>
            <a:endParaRPr lang="ru-RU" dirty="0" smtClean="0"/>
          </a:p>
          <a:p>
            <a:pPr marL="274142" indent="-274142">
              <a:lnSpc>
                <a:spcPct val="90000"/>
              </a:lnSpc>
              <a:spcBef>
                <a:spcPct val="20000"/>
              </a:spcBef>
              <a:buClr>
                <a:srgbClr val="0BD0D9"/>
              </a:buClr>
              <a:buSzPct val="95000"/>
              <a:buFont typeface="Wingdings 2" pitchFamily="18" charset="2"/>
              <a:buChar char=""/>
              <a:defRPr/>
            </a:pPr>
            <a:r>
              <a:rPr lang="en-US" dirty="0" smtClean="0"/>
              <a:t>Behavior of different dimension-type flow meters can be forecasted on the basis of calculated data from one dimension-type</a:t>
            </a:r>
            <a:endParaRPr lang="ru-RU" dirty="0" smtClean="0"/>
          </a:p>
          <a:p>
            <a:endParaRPr lang="en-US" b="1" dirty="0" smtClean="0"/>
          </a:p>
          <a:p>
            <a:endParaRPr lang="en-US" b="1" dirty="0" smtClean="0"/>
          </a:p>
          <a:p>
            <a:r>
              <a:rPr lang="en-US" b="1" dirty="0" smtClean="0"/>
              <a:t>Customer:</a:t>
            </a:r>
            <a:r>
              <a:rPr lang="ru-RU" b="1" dirty="0" smtClean="0"/>
              <a:t> </a:t>
            </a:r>
            <a:r>
              <a:rPr lang="ru-RU" dirty="0" smtClean="0"/>
              <a:t>предприятие ЖКХ.</a:t>
            </a:r>
          </a:p>
          <a:p>
            <a:r>
              <a:rPr lang="ru-RU" b="1" dirty="0" smtClean="0"/>
              <a:t>Описание:</a:t>
            </a:r>
            <a:r>
              <a:rPr lang="ru-RU" dirty="0" smtClean="0"/>
              <a:t> ЮУрГУ совместно с компанией «</a:t>
            </a:r>
            <a:r>
              <a:rPr lang="ru-RU" dirty="0" err="1" smtClean="0"/>
              <a:t>Грид-Инжиниринг</a:t>
            </a:r>
            <a:r>
              <a:rPr lang="ru-RU" dirty="0" smtClean="0"/>
              <a:t>» выполняются работы по созданию вычислительного инженерного сервиса для моделирования газодинамических процессов в проточной части вихревого расходомера. Объектом исследования в данной работе является проточная часть вихревого расходомера, внутри которой установлено тело обтекания трапециевидной формы. Вихревой расходомер предназначен для измерения объемного расхода жидких и газообразных сред путем измерения частоты отрыва вихрей с поверхности тела обтекания.</a:t>
            </a:r>
          </a:p>
          <a:p>
            <a:r>
              <a:rPr lang="ru-RU" dirty="0" smtClean="0"/>
              <a:t>Цели работы следующие:</a:t>
            </a:r>
            <a:endParaRPr lang="ru-RU" b="1" dirty="0" smtClean="0"/>
          </a:p>
          <a:p>
            <a:pPr lvl="0"/>
            <a:r>
              <a:rPr lang="ru-RU" dirty="0" smtClean="0"/>
              <a:t>разработка и оптимизация математической модели и методов моделирования проточной части расходомера при работе в газовой среде;</a:t>
            </a:r>
            <a:endParaRPr lang="ru-RU" b="1" dirty="0" smtClean="0"/>
          </a:p>
          <a:p>
            <a:pPr lvl="0"/>
            <a:r>
              <a:rPr lang="ru-RU" dirty="0" smtClean="0"/>
              <a:t>исследование и выявление причин несоответствия метрологических характеристик вихревого расходомера для больших скоростей потока – при больших скоростях потока измеряемой среды корректность измерений расходомера пропадает, в силу изменения структуры образуемых вихрей, эту проблему можно устранить путем моделирования соответствующих процессов на суперкомпьютере.</a:t>
            </a:r>
            <a:endParaRPr lang="ru-RU" b="1" dirty="0" smtClean="0"/>
          </a:p>
          <a:p>
            <a:r>
              <a:rPr lang="ru-RU" b="1" dirty="0" smtClean="0">
                <a:solidFill>
                  <a:srgbClr val="FF0000"/>
                </a:solidFill>
              </a:rPr>
              <a:t>Данные расчеты позволят найти оптимальную геометрию ответственных деталей расходомера, чтобы повысить и надежность точность измерений для любых типоразмеров расходомера и на любых скоростях измеряемой среды.</a:t>
            </a:r>
          </a:p>
          <a:p>
            <a:endParaRPr lang="ru-RU" dirty="0" smtClean="0"/>
          </a:p>
          <a:p>
            <a:r>
              <a:rPr lang="ru-RU" dirty="0" smtClean="0"/>
              <a:t>В настоящее время готовится к производству новая линейка расходомеров, с помощью проводимых расчетов определяются параметры разрабатываемых измерительных устройств, расчеты ведутся над 15 типоразмерами. Одной из целью проводимых расчетов является поиск возможности прогнозирования поведения расходомеров различных типоразмеров на основе вычисленных данных одного типоразмера.</a:t>
            </a:r>
          </a:p>
          <a:p>
            <a:endParaRPr lang="ru-RU" dirty="0"/>
          </a:p>
        </p:txBody>
      </p:sp>
      <p:sp>
        <p:nvSpPr>
          <p:cNvPr id="4" name="Номер слайда 3"/>
          <p:cNvSpPr>
            <a:spLocks noGrp="1"/>
          </p:cNvSpPr>
          <p:nvPr>
            <p:ph type="sldNum" sz="quarter" idx="10"/>
          </p:nvPr>
        </p:nvSpPr>
        <p:spPr/>
        <p:txBody>
          <a:bodyPr/>
          <a:lstStyle/>
          <a:p>
            <a:pPr>
              <a:defRPr/>
            </a:pPr>
            <a:fld id="{5065AFB6-8B96-4238-A1B8-49C3F34AEDE5}" type="slidenum">
              <a:rPr lang="ru-RU" smtClean="0"/>
              <a:pPr>
                <a:defRPr/>
              </a:pPr>
              <a:t>24</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xfrm>
            <a:off x="3495675" y="342900"/>
            <a:ext cx="3021013" cy="2266950"/>
          </a:xfrm>
          <a:noFill/>
          <a:ln>
            <a:solidFill>
              <a:srgbClr val="000000"/>
            </a:solidFill>
            <a:miter lim="800000"/>
            <a:headEnd/>
            <a:tailEnd/>
          </a:ln>
        </p:spPr>
      </p:sp>
      <p:sp>
        <p:nvSpPr>
          <p:cNvPr id="36867" name="Заметки 2"/>
          <p:cNvSpPr>
            <a:spLocks noGrp="1"/>
          </p:cNvSpPr>
          <p:nvPr>
            <p:ph type="body" idx="1"/>
          </p:nvPr>
        </p:nvSpPr>
        <p:spPr bwMode="auto">
          <a:xfrm>
            <a:off x="648477" y="2708584"/>
            <a:ext cx="8786498" cy="3231582"/>
          </a:xfrm>
          <a:noFill/>
        </p:spPr>
        <p:txBody>
          <a:bodyPr wrap="square" numCol="1" anchor="t" anchorCtr="0" compatLnSpc="1">
            <a:prstTxWarp prst="textNoShape">
              <a:avLst/>
            </a:prstTxWarp>
            <a:noAutofit/>
          </a:bodyPr>
          <a:lstStyle/>
          <a:p>
            <a:pPr defTabSz="920501">
              <a:spcBef>
                <a:spcPct val="0"/>
              </a:spcBef>
            </a:pPr>
            <a:r>
              <a:rPr lang="ru-RU" dirty="0" smtClean="0"/>
              <a:t>На сегодняшний день актуальной является проблема деформации труб при их закалке в процессе производства на трубопрокатных заводах. Основными факторами, вызывающими деформацию трубы, являются неравномерность прогрева в индукционных установках и, как следствие, образование неравномерных температурных полей, а так же неравномерность последующего охлаждения водой в спрейере. Данные факторы можно устранить, задав корректные настройки индукционной установки. С помощью виртуального испытательного стенда инженер имеет возможность задавать различные комбинации индукционных установок, такие как: количество индукторов, длину каждого индуктора, силу и плотность тока в индукторе, геометрию обмотки индуктора, температуру и расход воды в спрейере. На основе полученных результатов инженер может определить оптимальную комбинацию параметров индукторов для получения максимально равномерно прогретых труб и получить параметры </a:t>
            </a:r>
            <a:r>
              <a:rPr lang="ru-RU" dirty="0" err="1" smtClean="0"/>
              <a:t>спрейера</a:t>
            </a:r>
            <a:r>
              <a:rPr lang="ru-RU" dirty="0" smtClean="0"/>
              <a:t>, которые позволят охлаждать трубу с наибольшей скоростью и максимальным качеством (равномерностью охлаждения).</a:t>
            </a:r>
          </a:p>
          <a:p>
            <a:pPr defTabSz="920501">
              <a:spcBef>
                <a:spcPct val="0"/>
              </a:spcBef>
              <a:defRPr/>
            </a:pPr>
            <a:r>
              <a:rPr lang="ru-RU" dirty="0" smtClean="0"/>
              <a:t>Разработка внедрена на ОАО «Челябинский трубопрокатный завод».</a:t>
            </a:r>
          </a:p>
          <a:p>
            <a:pPr eaLnBrk="1" hangingPunct="1">
              <a:spcBef>
                <a:spcPct val="0"/>
              </a:spcBef>
            </a:pPr>
            <a:endParaRPr lang="ru-RU" dirty="0" smtClean="0"/>
          </a:p>
        </p:txBody>
      </p:sp>
      <p:sp>
        <p:nvSpPr>
          <p:cNvPr id="3686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8619C2-6894-4E51-ADC0-D7DE59F4FFD1}" type="slidenum">
              <a:rPr lang="ru-RU"/>
              <a:pPr fontAlgn="base">
                <a:spcBef>
                  <a:spcPct val="0"/>
                </a:spcBef>
                <a:spcAft>
                  <a:spcPct val="0"/>
                </a:spcAft>
              </a:pPr>
              <a:t>25</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xfrm>
            <a:off x="3503613" y="328613"/>
            <a:ext cx="3041650" cy="2281237"/>
          </a:xfrm>
          <a:noFill/>
          <a:ln>
            <a:solidFill>
              <a:srgbClr val="000000"/>
            </a:solidFill>
            <a:miter lim="800000"/>
            <a:headEnd/>
            <a:tailEnd/>
          </a:ln>
        </p:spPr>
      </p:sp>
      <p:sp>
        <p:nvSpPr>
          <p:cNvPr id="43011" name="Заметки 2"/>
          <p:cNvSpPr>
            <a:spLocks noGrp="1"/>
          </p:cNvSpPr>
          <p:nvPr>
            <p:ph type="body" idx="1"/>
          </p:nvPr>
        </p:nvSpPr>
        <p:spPr bwMode="auto">
          <a:xfrm>
            <a:off x="648477" y="2632452"/>
            <a:ext cx="8786498" cy="3724622"/>
          </a:xfrm>
          <a:noFill/>
        </p:spPr>
        <p:txBody>
          <a:bodyPr wrap="square" numCol="1" anchor="t" anchorCtr="0" compatLnSpc="1">
            <a:prstTxWarp prst="textNoShape">
              <a:avLst/>
            </a:prstTxWarp>
            <a:noAutofit/>
          </a:bodyPr>
          <a:lstStyle/>
          <a:p>
            <a:pPr>
              <a:spcBef>
                <a:spcPct val="0"/>
              </a:spcBef>
            </a:pPr>
            <a:r>
              <a:rPr lang="en-US" dirty="0"/>
              <a:t>Objective: Develop new methods of clothes design taking into account the properties of tissue: fibrous structure, types of weave, fabrics density, finishing methods, anisotropy of properties.</a:t>
            </a:r>
          </a:p>
          <a:p>
            <a:pPr>
              <a:spcBef>
                <a:spcPct val="0"/>
              </a:spcBef>
            </a:pPr>
            <a:r>
              <a:rPr lang="en-US" dirty="0"/>
              <a:t>The result of these studies should be required to create new characteristics of knitted fabrics that meet world standards of quality.</a:t>
            </a:r>
            <a:endParaRPr lang="en-US" dirty="0" smtClean="0"/>
          </a:p>
          <a:p>
            <a:pPr>
              <a:spcBef>
                <a:spcPct val="0"/>
              </a:spcBef>
            </a:pPr>
            <a:endParaRPr lang="en-US" dirty="0" smtClean="0"/>
          </a:p>
          <a:p>
            <a:pPr>
              <a:spcBef>
                <a:spcPct val="0"/>
              </a:spcBef>
            </a:pPr>
            <a:r>
              <a:rPr lang="ru-RU" dirty="0" smtClean="0"/>
              <a:t>Цель: Разработка новых методик конструирования одежды учитывающих свойства ткани: волокнистый состав, виды переплетений, плотность полотна, способы отделки, анизотропию свойств. </a:t>
            </a:r>
          </a:p>
          <a:p>
            <a:pPr>
              <a:spcBef>
                <a:spcPct val="0"/>
              </a:spcBef>
            </a:pPr>
            <a:r>
              <a:rPr lang="ru-RU" dirty="0" smtClean="0"/>
              <a:t>Результатом данных исследований должны стать необходимые характеристики для создания новых трикотажных тканей, соответствующих по качеству мировому уровню.</a:t>
            </a:r>
          </a:p>
          <a:p>
            <a:pPr>
              <a:spcBef>
                <a:spcPct val="0"/>
              </a:spcBef>
            </a:pPr>
            <a:endParaRPr lang="ru-RU" dirty="0" smtClean="0"/>
          </a:p>
          <a:p>
            <a:pPr>
              <a:spcBef>
                <a:spcPct val="0"/>
              </a:spcBef>
            </a:pPr>
            <a:r>
              <a:rPr lang="ru-RU" dirty="0" smtClean="0"/>
              <a:t> При компьютерном исследовании поведения трикотажных изделий на человеке возникает вопрос о том, как надеть виртуальное изделие на манекен, т.к. реально трикотажные изделия значительно растягиваются при одевании. Эта задача была решена следующим образом: манекен моделировался размером меньше реального, чтобы при совмещении с изделием не было контакта между ними и в дальнейшем производилось расширение манекена до реальных размеров, при этом ткань растягивалась, облегая все участки манекена. Процесс «одевания» изображен в центре.</a:t>
            </a:r>
            <a:endParaRPr lang="en-US" dirty="0" smtClean="0"/>
          </a:p>
          <a:p>
            <a:pPr>
              <a:spcBef>
                <a:spcPct val="0"/>
              </a:spcBef>
            </a:pPr>
            <a:endParaRPr lang="en-US" dirty="0" smtClean="0"/>
          </a:p>
          <a:p>
            <a:pPr>
              <a:spcBef>
                <a:spcPct val="0"/>
              </a:spcBef>
            </a:pPr>
            <a:r>
              <a:rPr lang="ru-RU" dirty="0" smtClean="0"/>
              <a:t>На рисунке слева</a:t>
            </a:r>
            <a:r>
              <a:rPr lang="en-US" dirty="0" smtClean="0"/>
              <a:t> </a:t>
            </a:r>
            <a:r>
              <a:rPr lang="ru-RU" dirty="0" smtClean="0"/>
              <a:t>изображены эквивалентные напряжения по </a:t>
            </a:r>
            <a:r>
              <a:rPr lang="ru-RU" dirty="0" err="1" smtClean="0"/>
              <a:t>Мизесу</a:t>
            </a:r>
            <a:r>
              <a:rPr lang="ru-RU" dirty="0" smtClean="0"/>
              <a:t> (в Паскалях). Расчет выполнен на кластере «СКИФ Урал».</a:t>
            </a:r>
          </a:p>
          <a:p>
            <a:pPr defTabSz="920969">
              <a:spcBef>
                <a:spcPct val="0"/>
              </a:spcBef>
              <a:defRPr/>
            </a:pPr>
            <a:r>
              <a:rPr lang="ru-RU" dirty="0" smtClean="0"/>
              <a:t>Предприятие: ООО «</a:t>
            </a:r>
            <a:r>
              <a:rPr lang="ru-RU" dirty="0" err="1" smtClean="0"/>
              <a:t>Кыштымский</a:t>
            </a:r>
            <a:r>
              <a:rPr lang="ru-RU" dirty="0" smtClean="0"/>
              <a:t> трикотаж».</a:t>
            </a:r>
          </a:p>
          <a:p>
            <a:pPr>
              <a:spcBef>
                <a:spcPct val="0"/>
              </a:spcBef>
            </a:pPr>
            <a:endParaRPr lang="ru-RU" dirty="0" smtClean="0"/>
          </a:p>
        </p:txBody>
      </p:sp>
      <p:sp>
        <p:nvSpPr>
          <p:cNvPr id="4301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753F8D-FACA-492D-B713-FD7DB167EA5B}" type="slidenum">
              <a:rPr lang="ru-RU"/>
              <a:pPr fontAlgn="base">
                <a:spcBef>
                  <a:spcPct val="0"/>
                </a:spcBef>
                <a:spcAft>
                  <a:spcPct val="0"/>
                </a:spcAft>
              </a:pPr>
              <a:t>26</a:t>
            </a:fld>
            <a:endParaRPr lang="ru-RU"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xfrm>
            <a:off x="3495675" y="330200"/>
            <a:ext cx="3036888" cy="2279650"/>
          </a:xfrm>
          <a:noFill/>
          <a:ln>
            <a:solidFill>
              <a:srgbClr val="000000"/>
            </a:solidFill>
            <a:miter lim="800000"/>
            <a:headEnd/>
            <a:tailEnd/>
          </a:ln>
        </p:spPr>
      </p:sp>
      <p:sp>
        <p:nvSpPr>
          <p:cNvPr id="41987" name="Заметки 2"/>
          <p:cNvSpPr>
            <a:spLocks noGrp="1"/>
          </p:cNvSpPr>
          <p:nvPr>
            <p:ph type="body" idx="1"/>
          </p:nvPr>
        </p:nvSpPr>
        <p:spPr bwMode="auto">
          <a:xfrm>
            <a:off x="648478" y="2609976"/>
            <a:ext cx="8786497" cy="3845707"/>
          </a:xfrm>
          <a:noFill/>
        </p:spPr>
        <p:txBody>
          <a:bodyPr wrap="square" numCol="1" anchor="t" anchorCtr="0" compatLnSpc="1">
            <a:prstTxWarp prst="textNoShape">
              <a:avLst/>
            </a:prstTxWarp>
            <a:noAutofit/>
          </a:bodyPr>
          <a:lstStyle/>
          <a:p>
            <a:pPr>
              <a:spcBef>
                <a:spcPct val="0"/>
              </a:spcBef>
            </a:pPr>
            <a:r>
              <a:rPr lang="en-US" dirty="0" smtClean="0"/>
              <a:t>When developing</a:t>
            </a:r>
            <a:r>
              <a:rPr lang="en-US" baseline="0" dirty="0" smtClean="0"/>
              <a:t> bulletproof vests you need to minimize their </a:t>
            </a:r>
            <a:r>
              <a:rPr lang="en-US" dirty="0"/>
              <a:t>weight </a:t>
            </a:r>
            <a:r>
              <a:rPr lang="en-US" baseline="0" dirty="0" smtClean="0"/>
              <a:t>with </a:t>
            </a:r>
            <a:r>
              <a:rPr lang="en-US" dirty="0"/>
              <a:t>maintaining the defined defense level. </a:t>
            </a:r>
          </a:p>
          <a:p>
            <a:pPr>
              <a:spcBef>
                <a:spcPct val="0"/>
              </a:spcBef>
            </a:pPr>
            <a:r>
              <a:rPr lang="en-US" dirty="0"/>
              <a:t>Vest consists of several layers of Kevlar fabric. The fabric can have different types of weaves which affect its performance.</a:t>
            </a:r>
          </a:p>
          <a:p>
            <a:pPr>
              <a:spcBef>
                <a:spcPct val="0"/>
              </a:spcBef>
            </a:pPr>
            <a:r>
              <a:rPr lang="en-US" dirty="0"/>
              <a:t>We simulate different processes of bullet-vest-body interaction and provide a solution identifying layers count and structure to minimize weight and maintain the defense level.</a:t>
            </a:r>
            <a:endParaRPr lang="en-US" dirty="0" smtClean="0"/>
          </a:p>
          <a:p>
            <a:pPr>
              <a:spcBef>
                <a:spcPct val="0"/>
              </a:spcBef>
            </a:pPr>
            <a:endParaRPr lang="en-US" dirty="0" smtClean="0"/>
          </a:p>
          <a:p>
            <a:pPr>
              <a:spcBef>
                <a:spcPct val="0"/>
              </a:spcBef>
            </a:pPr>
            <a:r>
              <a:rPr lang="ru-RU" dirty="0" smtClean="0"/>
              <a:t>Основной задачей при проектировании бронежилетов является минимизация их массы при сохранении заданного уровня защиты. Экспериментальный путь оптимизации конструкции бронежилета позволяет достаточно быстро определить оптимальное соотношение параметров для фиксированного воздействия (конкретных формы пули и скорости нагружения), однако этот метод весьма затратный. В России разработками бронежилетов занимаются десятки средних и крупных предприятий, которые тратят значительные средства на экспериментальную отработку бронежилетов.</a:t>
            </a:r>
          </a:p>
          <a:p>
            <a:pPr>
              <a:spcBef>
                <a:spcPct val="0"/>
              </a:spcBef>
            </a:pPr>
            <a:r>
              <a:rPr lang="ru-RU" dirty="0" smtClean="0"/>
              <a:t>Результаты и методы исследования сопротивления баллистических тканевых преград ударам огнестрельного оружия используются при разработке новых средств защиты тела человека. ЗАО «ФОРТ Технология» (г. Москва) более трех лет использует математические модели и результаты расчетов, выполненные в Суперкомпьютерном центре ЮУрГУ, что позволило создать бронежилеты минимальной массы, не имеющие аналогов в мире по уровню защиты. Эти изделия находятся на вооружении спецподразделений Российской Федерации и ряда зарубежных стран (Германия, Франция, Израиль, Польша, Чехия и др.).</a:t>
            </a:r>
            <a:endParaRPr lang="en-US" dirty="0" smtClean="0"/>
          </a:p>
          <a:p>
            <a:pPr>
              <a:spcBef>
                <a:spcPct val="0"/>
              </a:spcBef>
            </a:pPr>
            <a:endParaRPr lang="en-US" sz="1000" dirty="0"/>
          </a:p>
          <a:p>
            <a:pPr>
              <a:spcBef>
                <a:spcPct val="0"/>
              </a:spcBef>
            </a:pPr>
            <a:r>
              <a:rPr lang="ru-RU" dirty="0" smtClean="0"/>
              <a:t>«Локальный удар» - это удар</a:t>
            </a:r>
            <a:r>
              <a:rPr lang="ru-RU" baseline="0" dirty="0" smtClean="0"/>
              <a:t>, при котором  деформируется небольшая область ударяемого объекта.</a:t>
            </a:r>
          </a:p>
        </p:txBody>
      </p:sp>
      <p:sp>
        <p:nvSpPr>
          <p:cNvPr id="4198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390215-06DB-41E0-9A0A-8FDD23B6033A}" type="slidenum">
              <a:rPr lang="ru-RU"/>
              <a:pPr fontAlgn="base">
                <a:spcBef>
                  <a:spcPct val="0"/>
                </a:spcBef>
                <a:spcAft>
                  <a:spcPct val="0"/>
                </a:spcAft>
              </a:pPr>
              <a:t>27</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065AFB6-8B96-4238-A1B8-49C3F34AEDE5}" type="slidenum">
              <a:rPr lang="ru-RU" smtClean="0"/>
              <a:pPr>
                <a:defRPr/>
              </a:pPr>
              <a:t>28</a:t>
            </a:fld>
            <a:endParaRPr lang="ru-RU"/>
          </a:p>
        </p:txBody>
      </p:sp>
    </p:spTree>
    <p:extLst>
      <p:ext uri="{BB962C8B-B14F-4D97-AF65-F5344CB8AC3E}">
        <p14:creationId xmlns:p14="http://schemas.microsoft.com/office/powerpoint/2010/main" xmlns="" val="606155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065AFB6-8B96-4238-A1B8-49C3F34AEDE5}" type="slidenum">
              <a:rPr lang="ru-RU" smtClean="0"/>
              <a:pPr>
                <a:defRPr/>
              </a:pPr>
              <a:t>29</a:t>
            </a:fld>
            <a:endParaRPr lang="ru-RU"/>
          </a:p>
        </p:txBody>
      </p:sp>
    </p:spTree>
    <p:extLst>
      <p:ext uri="{BB962C8B-B14F-4D97-AF65-F5344CB8AC3E}">
        <p14:creationId xmlns:p14="http://schemas.microsoft.com/office/powerpoint/2010/main" xmlns="" val="66097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00025" y="801688"/>
            <a:ext cx="3475038" cy="2608262"/>
          </a:xfrm>
        </p:spPr>
      </p:sp>
      <p:sp>
        <p:nvSpPr>
          <p:cNvPr id="3" name="Заметки 2"/>
          <p:cNvSpPr>
            <a:spLocks noGrp="1"/>
          </p:cNvSpPr>
          <p:nvPr>
            <p:ph type="body" idx="1"/>
          </p:nvPr>
        </p:nvSpPr>
        <p:spPr/>
        <p:txBody>
          <a:bodyPr>
            <a:normAutofit/>
          </a:bodyPr>
          <a:lstStyle/>
          <a:p>
            <a:pPr defTabSz="918058">
              <a:defRPr/>
            </a:pPr>
            <a:r>
              <a:rPr lang="en-US" dirty="0" smtClean="0"/>
              <a:t>In current version of Top-50 supercomputers rating 8 of top-10 </a:t>
            </a:r>
            <a:r>
              <a:rPr lang="en-US" dirty="0" err="1" smtClean="0"/>
              <a:t>superomputers</a:t>
            </a:r>
            <a:r>
              <a:rPr lang="en-US" dirty="0" smtClean="0"/>
              <a:t> are located in Moscow, and SUSU SKIF-Aurora supercomputer is on the 3-rd place.</a:t>
            </a:r>
          </a:p>
          <a:p>
            <a:pPr defTabSz="918058">
              <a:defRPr/>
            </a:pPr>
            <a:r>
              <a:rPr lang="en-US" dirty="0" smtClean="0"/>
              <a:t>First place in Russia in the Green Top-500.</a:t>
            </a:r>
          </a:p>
          <a:p>
            <a:endParaRPr lang="ru-RU" dirty="0"/>
          </a:p>
        </p:txBody>
      </p:sp>
      <p:sp>
        <p:nvSpPr>
          <p:cNvPr id="4" name="Номер слайда 3"/>
          <p:cNvSpPr>
            <a:spLocks noGrp="1"/>
          </p:cNvSpPr>
          <p:nvPr>
            <p:ph type="sldNum" sz="quarter" idx="10"/>
          </p:nvPr>
        </p:nvSpPr>
        <p:spPr/>
        <p:txBody>
          <a:bodyPr/>
          <a:lstStyle/>
          <a:p>
            <a:pPr>
              <a:defRPr/>
            </a:pPr>
            <a:fld id="{5065AFB6-8B96-4238-A1B8-49C3F34AEDE5}" type="slidenum">
              <a:rPr lang="ru-RU" smtClean="0"/>
              <a:pPr>
                <a:defRPr/>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It’s located in Chelyabinsk – one of the</a:t>
            </a:r>
            <a:r>
              <a:rPr lang="en-US" baseline="0" dirty="0" smtClean="0"/>
              <a:t> biggest </a:t>
            </a:r>
            <a:r>
              <a:rPr lang="en-US" dirty="0" smtClean="0"/>
              <a:t>industrial</a:t>
            </a:r>
            <a:r>
              <a:rPr lang="en-US" baseline="0" dirty="0" smtClean="0"/>
              <a:t> centers of Russia. Population – 1 mil. 100 </a:t>
            </a:r>
            <a:r>
              <a:rPr lang="en-US" baseline="0" dirty="0" err="1" smtClean="0"/>
              <a:t>ths</a:t>
            </a:r>
            <a:r>
              <a:rPr lang="en-US" baseline="0" dirty="0" smtClean="0"/>
              <a:t>. people.</a:t>
            </a:r>
          </a:p>
          <a:p>
            <a:r>
              <a:rPr lang="en-US" dirty="0"/>
              <a:t>On this map we denoted the major supercomputing and scientific centers of Russia -Moscow, St. Petersburg, Nizhny Novgorod, Novosibirsk (To give an idea of ​​the scale</a:t>
            </a:r>
            <a:r>
              <a:rPr lang="en-US" dirty="0" smtClean="0"/>
              <a:t>).</a:t>
            </a:r>
          </a:p>
          <a:p>
            <a:endParaRPr lang="en-US" dirty="0" smtClean="0"/>
          </a:p>
          <a:p>
            <a:r>
              <a:rPr lang="en-US" dirty="0" smtClean="0"/>
              <a:t>The location of our university became a source of a problem that I</a:t>
            </a:r>
            <a:r>
              <a:rPr lang="en-US" baseline="0" dirty="0" smtClean="0"/>
              <a:t> am going to present. There are a lot of problems that manufacturing organizations of our region can solve only using our supercomputers. But you need special education to know how to use it and not every organization have such </a:t>
            </a:r>
            <a:r>
              <a:rPr lang="en-US" baseline="0" dirty="0" err="1" smtClean="0"/>
              <a:t>emploees</a:t>
            </a:r>
            <a:r>
              <a:rPr lang="en-US" baseline="0" dirty="0" smtClean="0"/>
              <a:t>.</a:t>
            </a:r>
            <a:endParaRPr lang="ru-RU" dirty="0" smtClean="0"/>
          </a:p>
        </p:txBody>
      </p:sp>
      <p:sp>
        <p:nvSpPr>
          <p:cNvPr id="4" name="Номер слайда 3"/>
          <p:cNvSpPr>
            <a:spLocks noGrp="1"/>
          </p:cNvSpPr>
          <p:nvPr>
            <p:ph type="sldNum" sz="quarter" idx="10"/>
          </p:nvPr>
        </p:nvSpPr>
        <p:spPr/>
        <p:txBody>
          <a:bodyPr/>
          <a:lstStyle/>
          <a:p>
            <a:pPr>
              <a:defRPr/>
            </a:pPr>
            <a:fld id="{5065AFB6-8B96-4238-A1B8-49C3F34AEDE5}" type="slidenum">
              <a:rPr lang="ru-RU" smtClean="0"/>
              <a:pPr>
                <a:defRPr/>
              </a:pPr>
              <a:t>4</a:t>
            </a:fld>
            <a:endParaRPr lang="ru-RU"/>
          </a:p>
        </p:txBody>
      </p:sp>
    </p:spTree>
    <p:extLst>
      <p:ext uri="{BB962C8B-B14F-4D97-AF65-F5344CB8AC3E}">
        <p14:creationId xmlns:p14="http://schemas.microsoft.com/office/powerpoint/2010/main" xmlns="" val="634643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1" indent="0" algn="just" defTabSz="914400" rtl="0" eaLnBrk="0" fontAlgn="base" latinLnBrk="0" hangingPunct="0">
              <a:lnSpc>
                <a:spcPct val="100000"/>
              </a:lnSpc>
              <a:spcBef>
                <a:spcPct val="30000"/>
              </a:spcBef>
              <a:spcAft>
                <a:spcPct val="0"/>
              </a:spcAft>
              <a:buClrTx/>
              <a:buSzTx/>
              <a:buFontTx/>
              <a:buNone/>
              <a:tabLst/>
              <a:defRPr/>
            </a:pPr>
            <a:r>
              <a:rPr lang="en-US" dirty="0" smtClean="0"/>
              <a:t>As</a:t>
            </a:r>
            <a:r>
              <a:rPr lang="en-US" baseline="0" dirty="0" smtClean="0"/>
              <a:t> a solution to that problem we want to provide a …</a:t>
            </a:r>
            <a:endParaRPr lang="ru-RU" dirty="0" smtClean="0"/>
          </a:p>
        </p:txBody>
      </p:sp>
      <p:sp>
        <p:nvSpPr>
          <p:cNvPr id="4" name="Номер слайда 3"/>
          <p:cNvSpPr>
            <a:spLocks noGrp="1"/>
          </p:cNvSpPr>
          <p:nvPr>
            <p:ph type="sldNum" sz="quarter" idx="10"/>
          </p:nvPr>
        </p:nvSpPr>
        <p:spPr/>
        <p:txBody>
          <a:bodyPr/>
          <a:lstStyle/>
          <a:p>
            <a:pPr>
              <a:defRPr/>
            </a:pPr>
            <a:fld id="{5065AFB6-8B96-4238-A1B8-49C3F34AEDE5}" type="slidenum">
              <a:rPr lang="ru-RU" smtClean="0"/>
              <a:pPr>
                <a:defRPr/>
              </a:pPr>
              <a:t>5</a:t>
            </a:fld>
            <a:endParaRPr lang="ru-RU"/>
          </a:p>
        </p:txBody>
      </p:sp>
    </p:spTree>
    <p:extLst>
      <p:ext uri="{BB962C8B-B14F-4D97-AF65-F5344CB8AC3E}">
        <p14:creationId xmlns:p14="http://schemas.microsoft.com/office/powerpoint/2010/main" xmlns="" val="426027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lvl="1" defTabSz="918058">
              <a:defRPr/>
            </a:pPr>
            <a:r>
              <a:rPr lang="en-US" dirty="0" smtClean="0"/>
              <a:t>As</a:t>
            </a:r>
            <a:r>
              <a:rPr lang="en-US" baseline="0" dirty="0" smtClean="0"/>
              <a:t> a solution to that problem we want to provide a …</a:t>
            </a:r>
          </a:p>
          <a:p>
            <a:pPr marL="0" lvl="1" defTabSz="918058">
              <a:defRPr/>
            </a:pPr>
            <a:r>
              <a:rPr lang="en-US" baseline="0" dirty="0" smtClean="0"/>
              <a:t>It’s our “super-goal”.</a:t>
            </a:r>
            <a:endParaRPr lang="ru-RU" dirty="0" smtClean="0"/>
          </a:p>
        </p:txBody>
      </p:sp>
      <p:sp>
        <p:nvSpPr>
          <p:cNvPr id="4" name="Номер слайда 3"/>
          <p:cNvSpPr>
            <a:spLocks noGrp="1"/>
          </p:cNvSpPr>
          <p:nvPr>
            <p:ph type="sldNum" sz="quarter" idx="10"/>
          </p:nvPr>
        </p:nvSpPr>
        <p:spPr/>
        <p:txBody>
          <a:bodyPr/>
          <a:lstStyle/>
          <a:p>
            <a:pPr>
              <a:defRPr/>
            </a:pPr>
            <a:fld id="{5065AFB6-8B96-4238-A1B8-49C3F34AEDE5}" type="slidenum">
              <a:rPr lang="ru-RU" smtClean="0"/>
              <a:pPr>
                <a:defRPr/>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We</a:t>
            </a:r>
            <a:r>
              <a:rPr lang="en-US" baseline="0" dirty="0" smtClean="0"/>
              <a:t> would like to provide a simple problem-oriented interface for the user, that “hides” the distributed nature of computing environment, allowing to use it simply by defining parameters of simulation he want to perform. </a:t>
            </a:r>
          </a:p>
          <a:p>
            <a:r>
              <a:rPr lang="en-US" baseline="0" dirty="0" smtClean="0"/>
              <a:t>So, from the User’s point of view the model defined by it’s parameters. We need to define their values, start the simulation and gain results. Simple.</a:t>
            </a:r>
          </a:p>
          <a:p>
            <a:endParaRPr lang="en-US" baseline="0" dirty="0" smtClean="0"/>
          </a:p>
          <a:p>
            <a:r>
              <a:rPr lang="en-US" baseline="0" dirty="0" smtClean="0"/>
              <a:t>Let’s take a look on our model from the point of view of application programmer. What do we need to do to develop such a model?</a:t>
            </a:r>
            <a:endParaRPr lang="ru-RU" dirty="0"/>
          </a:p>
        </p:txBody>
      </p:sp>
      <p:sp>
        <p:nvSpPr>
          <p:cNvPr id="4" name="Номер слайда 3"/>
          <p:cNvSpPr>
            <a:spLocks noGrp="1"/>
          </p:cNvSpPr>
          <p:nvPr>
            <p:ph type="sldNum" sz="quarter" idx="10"/>
          </p:nvPr>
        </p:nvSpPr>
        <p:spPr/>
        <p:txBody>
          <a:bodyPr/>
          <a:lstStyle/>
          <a:p>
            <a:pPr>
              <a:defRPr/>
            </a:pPr>
            <a:fld id="{5065AFB6-8B96-4238-A1B8-49C3F34AEDE5}" type="slidenum">
              <a:rPr lang="ru-RU" smtClean="0"/>
              <a:pPr>
                <a:defRPr/>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pPr defTabSz="918058">
              <a:defRPr/>
            </a:pPr>
            <a:r>
              <a:rPr lang="en-US" dirty="0" smtClean="0"/>
              <a:t>First</a:t>
            </a:r>
            <a:r>
              <a:rPr lang="en-US" baseline="0" dirty="0" smtClean="0"/>
              <a:t> – we need to define the process of the simulation.</a:t>
            </a:r>
            <a:endParaRPr lang="en-US" dirty="0" smtClean="0"/>
          </a:p>
          <a:p>
            <a:pPr defTabSz="918058">
              <a:defRPr/>
            </a:pPr>
            <a:r>
              <a:rPr lang="en-US" dirty="0" smtClean="0"/>
              <a:t>The </a:t>
            </a:r>
            <a:r>
              <a:rPr lang="en-US" dirty="0"/>
              <a:t>process of </a:t>
            </a:r>
            <a:r>
              <a:rPr lang="en-US" dirty="0" smtClean="0"/>
              <a:t>simulation is defined </a:t>
            </a:r>
            <a:r>
              <a:rPr lang="en-US" dirty="0"/>
              <a:t>by a corresponding Job. </a:t>
            </a:r>
            <a:endParaRPr lang="en-US" dirty="0" smtClean="0"/>
          </a:p>
          <a:p>
            <a:pPr defTabSz="918058">
              <a:defRPr/>
            </a:pPr>
            <a:r>
              <a:rPr lang="en-US" dirty="0" smtClean="0"/>
              <a:t>To make a simulation we must execute each part of the job, called “a task”, according with the defined workflow.</a:t>
            </a:r>
            <a:endParaRPr lang="en-US" sz="1600" dirty="0" smtClean="0"/>
          </a:p>
          <a:p>
            <a:pPr defTabSz="918058">
              <a:defRPr/>
            </a:pPr>
            <a:r>
              <a:rPr lang="en-US" sz="1600" dirty="0" smtClean="0"/>
              <a:t>Job determines the order of tasks execution, the conditions under which this or that task will be started, mutual synchronization of tasks and information flows between tasks.</a:t>
            </a:r>
          </a:p>
          <a:p>
            <a:endParaRPr lang="en-US" dirty="0"/>
          </a:p>
          <a:p>
            <a:endParaRPr lang="en-US" dirty="0"/>
          </a:p>
          <a:p>
            <a:r>
              <a:rPr lang="ru-RU" dirty="0"/>
              <a:t>В качестве примера задания возьмем расчет течения в статическом миксере [105]. Данное задание состоит из следующих </a:t>
            </a:r>
            <a:r>
              <a:rPr lang="ru-RU" b="1" dirty="0"/>
              <a:t>задач</a:t>
            </a:r>
            <a:r>
              <a:rPr lang="ru-RU" dirty="0"/>
              <a:t>.</a:t>
            </a:r>
          </a:p>
          <a:p>
            <a:pPr marL="344272" indent="-344272">
              <a:buFont typeface="+mj-lt"/>
              <a:buAutoNum type="arabicPeriod"/>
            </a:pPr>
            <a:r>
              <a:rPr lang="ru-RU" dirty="0"/>
              <a:t>Создание геометрической модели.</a:t>
            </a:r>
          </a:p>
          <a:p>
            <a:pPr marL="344272" indent="-344272">
              <a:buFont typeface="+mj-lt"/>
              <a:buAutoNum type="arabicPeriod"/>
            </a:pPr>
            <a:r>
              <a:rPr lang="ru-RU" dirty="0"/>
              <a:t>Построение расчетной сетки.</a:t>
            </a:r>
          </a:p>
          <a:p>
            <a:pPr marL="344272" indent="-344272">
              <a:buFont typeface="+mj-lt"/>
              <a:buAutoNum type="arabicPeriod"/>
            </a:pPr>
            <a:r>
              <a:rPr lang="ru-RU" dirty="0"/>
              <a:t>Создание файла описания задания.</a:t>
            </a:r>
          </a:p>
          <a:p>
            <a:pPr marL="344272" indent="-344272">
              <a:buFont typeface="+mj-lt"/>
              <a:buAutoNum type="arabicPeriod"/>
            </a:pPr>
            <a:r>
              <a:rPr lang="ru-RU" dirty="0"/>
              <a:t>Расчет в CFX.</a:t>
            </a:r>
          </a:p>
          <a:p>
            <a:pPr marL="344272" indent="-344272">
              <a:buFont typeface="+mj-lt"/>
              <a:buAutoNum type="arabicPeriod"/>
            </a:pPr>
            <a:r>
              <a:rPr lang="ru-RU" dirty="0"/>
              <a:t>Визуализация результатов в постпроцессоре </a:t>
            </a:r>
            <a:r>
              <a:rPr lang="en-US" dirty="0"/>
              <a:t>CFX</a:t>
            </a:r>
            <a:r>
              <a:rPr lang="ru-RU" dirty="0"/>
              <a:t>.</a:t>
            </a:r>
          </a:p>
          <a:p>
            <a:pPr marL="344272" indent="-344272">
              <a:buFont typeface="+mj-lt"/>
              <a:buAutoNum type="arabicPeriod"/>
            </a:pPr>
            <a:r>
              <a:rPr lang="ru-RU" dirty="0"/>
              <a:t>Если критерии оптимизации неудовлетворительны:</a:t>
            </a:r>
          </a:p>
          <a:p>
            <a:pPr marL="803300" lvl="1" indent="-344272">
              <a:buFont typeface="+mj-lt"/>
              <a:buAutoNum type="arabicPeriod"/>
            </a:pPr>
            <a:r>
              <a:rPr lang="ru-RU" dirty="0"/>
              <a:t>Корректировка геометрической модели для препроцессора CFX.</a:t>
            </a:r>
          </a:p>
          <a:p>
            <a:pPr marL="344272" indent="-344272">
              <a:buFont typeface="+mj-lt"/>
              <a:buAutoNum type="arabicPeriod"/>
            </a:pPr>
            <a:r>
              <a:rPr lang="ru-RU" dirty="0"/>
              <a:t>Если результат неудовлетворительный:</a:t>
            </a:r>
          </a:p>
          <a:p>
            <a:pPr marL="803300" lvl="1" indent="-344272">
              <a:buFont typeface="+mj-lt"/>
              <a:buAutoNum type="arabicPeriod"/>
            </a:pPr>
            <a:r>
              <a:rPr lang="ru-RU" dirty="0"/>
              <a:t>Уточнение сетки.</a:t>
            </a:r>
          </a:p>
          <a:p>
            <a:pPr marL="803300" lvl="1" indent="-344272">
              <a:buFont typeface="+mj-lt"/>
              <a:buAutoNum type="arabicPeriod"/>
            </a:pPr>
            <a:r>
              <a:rPr lang="ru-RU" dirty="0"/>
              <a:t>Корректировка файла описания задания.</a:t>
            </a:r>
          </a:p>
          <a:p>
            <a:pPr marL="803300" lvl="1" indent="-344272">
              <a:buFont typeface="+mj-lt"/>
              <a:buAutoNum type="arabicPeriod"/>
            </a:pPr>
            <a:r>
              <a:rPr lang="ru-RU" dirty="0"/>
              <a:t>Повторный расчет в CFX.</a:t>
            </a:r>
          </a:p>
          <a:p>
            <a:pPr marL="803300" lvl="1" indent="-344272">
              <a:buFont typeface="+mj-lt"/>
              <a:buAutoNum type="arabicPeriod"/>
            </a:pPr>
            <a:r>
              <a:rPr lang="ru-RU" dirty="0"/>
              <a:t>Визуализация результатов в постпроцессоре </a:t>
            </a:r>
            <a:r>
              <a:rPr lang="en-US" dirty="0"/>
              <a:t>CFX</a:t>
            </a:r>
            <a:r>
              <a:rPr lang="ru-RU" dirty="0"/>
              <a:t>.</a:t>
            </a:r>
          </a:p>
        </p:txBody>
      </p:sp>
      <p:sp>
        <p:nvSpPr>
          <p:cNvPr id="4" name="Номер слайда 3"/>
          <p:cNvSpPr>
            <a:spLocks noGrp="1"/>
          </p:cNvSpPr>
          <p:nvPr>
            <p:ph type="sldNum" sz="quarter" idx="10"/>
          </p:nvPr>
        </p:nvSpPr>
        <p:spPr/>
        <p:txBody>
          <a:bodyPr/>
          <a:lstStyle/>
          <a:p>
            <a:pPr>
              <a:defRPr/>
            </a:pPr>
            <a:fld id="{5065AFB6-8B96-4238-A1B8-49C3F34AEDE5}" type="slidenum">
              <a:rPr lang="ru-RU" smtClean="0"/>
              <a:pPr>
                <a:defRPr/>
              </a:pPr>
              <a:t>8</a:t>
            </a:fld>
            <a:endParaRPr lang="ru-RU"/>
          </a:p>
        </p:txBody>
      </p:sp>
    </p:spTree>
    <p:extLst>
      <p:ext uri="{BB962C8B-B14F-4D97-AF65-F5344CB8AC3E}">
        <p14:creationId xmlns:p14="http://schemas.microsoft.com/office/powerpoint/2010/main" xmlns="" val="1998837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Task is an entity that</a:t>
            </a:r>
            <a:r>
              <a:rPr lang="en-US" baseline="0" dirty="0" smtClean="0"/>
              <a:t> </a:t>
            </a:r>
            <a:r>
              <a:rPr lang="en-US" sz="1600" dirty="0" smtClean="0"/>
              <a:t>represents a solution for some part of a job</a:t>
            </a:r>
            <a:endParaRPr lang="en-US" dirty="0" smtClean="0"/>
          </a:p>
          <a:p>
            <a:r>
              <a:rPr lang="en-US" dirty="0" smtClean="0"/>
              <a:t>If we define it more formal,</a:t>
            </a:r>
            <a:r>
              <a:rPr lang="en-US" baseline="0" dirty="0" smtClean="0"/>
              <a:t> </a:t>
            </a:r>
            <a:r>
              <a:rPr lang="en-US" sz="1600" b="0" i="0" kern="1200" baseline="0" dirty="0" smtClean="0">
                <a:solidFill>
                  <a:schemeClr val="tx1"/>
                </a:solidFill>
                <a:latin typeface="Times New Roman" pitchFamily="18" charset="0"/>
                <a:ea typeface="+mn-ea"/>
                <a:cs typeface="Times New Roman" pitchFamily="18" charset="0"/>
              </a:rPr>
              <a:t>t</a:t>
            </a:r>
            <a:r>
              <a:rPr lang="en-US" sz="1600" b="0" i="0" kern="1200" dirty="0" smtClean="0">
                <a:solidFill>
                  <a:schemeClr val="tx1"/>
                </a:solidFill>
                <a:latin typeface="Times New Roman" pitchFamily="18" charset="0"/>
                <a:ea typeface="+mn-ea"/>
                <a:cs typeface="Times New Roman" pitchFamily="18" charset="0"/>
              </a:rPr>
              <a:t>ask </a:t>
            </a:r>
            <a:r>
              <a:rPr lang="en-US" sz="1600" kern="1200" dirty="0" smtClean="0">
                <a:solidFill>
                  <a:schemeClr val="tx1"/>
                </a:solidFill>
                <a:latin typeface="Times New Roman" pitchFamily="18" charset="0"/>
                <a:ea typeface="+mn-ea"/>
                <a:cs typeface="Times New Roman" pitchFamily="18" charset="0"/>
              </a:rPr>
              <a:t>describes the process of transformation of input parameters into output parameters by using some</a:t>
            </a:r>
            <a:r>
              <a:rPr lang="en-US" sz="1600" kern="1200" baseline="0" dirty="0" smtClean="0">
                <a:solidFill>
                  <a:schemeClr val="tx1"/>
                </a:solidFill>
                <a:latin typeface="Times New Roman" pitchFamily="18" charset="0"/>
                <a:ea typeface="+mn-ea"/>
                <a:cs typeface="Times New Roman" pitchFamily="18" charset="0"/>
              </a:rPr>
              <a:t> defined grid Resources.</a:t>
            </a:r>
            <a:endParaRPr lang="en-US" baseline="0" dirty="0" smtClean="0"/>
          </a:p>
          <a:p>
            <a:endParaRPr lang="en-US" baseline="0" dirty="0" smtClean="0"/>
          </a:p>
          <a:p>
            <a:r>
              <a:rPr lang="en-US" baseline="0" dirty="0" smtClean="0"/>
              <a:t>Task can be run on some application, located in a grid. But we cannot pass the parameters that was defined by the user directly to that application.</a:t>
            </a:r>
          </a:p>
          <a:p>
            <a:endParaRPr lang="en-US" baseline="0" dirty="0" smtClean="0"/>
          </a:p>
          <a:p>
            <a:r>
              <a:rPr lang="en-US" baseline="0" dirty="0" smtClean="0"/>
              <a:t>We define 2 types of available parameters:</a:t>
            </a:r>
          </a:p>
          <a:p>
            <a:r>
              <a:rPr lang="en-US" baseline="0" dirty="0" smtClean="0"/>
              <a:t>1) Problem-oriented parameters – describe </a:t>
            </a:r>
            <a:r>
              <a:rPr lang="en-US" sz="1600" b="0" i="0" kern="1200" dirty="0" smtClean="0">
                <a:solidFill>
                  <a:schemeClr val="tx1"/>
                </a:solidFill>
                <a:latin typeface="Times New Roman" pitchFamily="18" charset="0"/>
                <a:ea typeface="+mn-ea"/>
                <a:cs typeface="Times New Roman" pitchFamily="18" charset="0"/>
              </a:rPr>
              <a:t>problem domain of the corresponding model. Their values </a:t>
            </a:r>
            <a:r>
              <a:rPr lang="en-US" sz="1600" b="0" i="0" kern="1200" baseline="0" dirty="0" smtClean="0">
                <a:solidFill>
                  <a:schemeClr val="tx1"/>
                </a:solidFill>
                <a:latin typeface="Times New Roman" pitchFamily="18" charset="0"/>
                <a:ea typeface="+mn-ea"/>
                <a:cs typeface="Times New Roman" pitchFamily="18" charset="0"/>
              </a:rPr>
              <a:t>defined by a user during </a:t>
            </a:r>
            <a:r>
              <a:rPr lang="en-US" baseline="0" dirty="0" smtClean="0"/>
              <a:t>definition of</a:t>
            </a:r>
            <a:r>
              <a:rPr lang="en-US" sz="1600" b="0" i="0" kern="1200" baseline="0" dirty="0" smtClean="0">
                <a:solidFill>
                  <a:schemeClr val="tx1"/>
                </a:solidFill>
                <a:latin typeface="Times New Roman" pitchFamily="18" charset="0"/>
                <a:ea typeface="+mn-ea"/>
                <a:cs typeface="Times New Roman" pitchFamily="18" charset="0"/>
              </a:rPr>
              <a:t> </a:t>
            </a:r>
            <a:r>
              <a:rPr lang="en-US" baseline="0" dirty="0" smtClean="0"/>
              <a:t>simulation and they cannot </a:t>
            </a:r>
            <a:r>
              <a:rPr lang="en-US" sz="1600" b="0" i="0" kern="1200" dirty="0" smtClean="0">
                <a:solidFill>
                  <a:schemeClr val="tx1"/>
                </a:solidFill>
                <a:latin typeface="Times New Roman" pitchFamily="18" charset="0"/>
                <a:ea typeface="+mn-ea"/>
                <a:cs typeface="Times New Roman" pitchFamily="18" charset="0"/>
              </a:rPr>
              <a:t>be directly passed to the input of applied software package, because it does not know the semantics of the task. Example:</a:t>
            </a:r>
            <a:r>
              <a:rPr lang="en-US" sz="1600" b="0" i="0" kern="1200" baseline="0" dirty="0" smtClean="0">
                <a:solidFill>
                  <a:schemeClr val="tx1"/>
                </a:solidFill>
                <a:latin typeface="Times New Roman" pitchFamily="18" charset="0"/>
                <a:ea typeface="+mn-ea"/>
                <a:cs typeface="Times New Roman" pitchFamily="18" charset="0"/>
              </a:rPr>
              <a:t> the speed of the water flow or the count of tubes in CFD simulation task.</a:t>
            </a:r>
            <a:endParaRPr lang="en-US" baseline="0" dirty="0" smtClean="0"/>
          </a:p>
          <a:p>
            <a:r>
              <a:rPr lang="en-US" baseline="0" dirty="0" smtClean="0"/>
              <a:t>2)</a:t>
            </a:r>
            <a:r>
              <a:rPr lang="en-US" sz="1600" b="0" i="0" kern="1200" dirty="0" smtClean="0">
                <a:solidFill>
                  <a:schemeClr val="tx1"/>
                </a:solidFill>
                <a:latin typeface="Times New Roman" pitchFamily="18" charset="0"/>
                <a:ea typeface="+mn-ea"/>
                <a:cs typeface="Times New Roman" pitchFamily="18" charset="0"/>
              </a:rPr>
              <a:t> Problem-independent parameters – could be simply transferred to a applied software package.</a:t>
            </a:r>
            <a:r>
              <a:rPr lang="en-US" sz="1600" b="0" i="0" kern="1200" baseline="0" dirty="0" smtClean="0">
                <a:solidFill>
                  <a:schemeClr val="tx1"/>
                </a:solidFill>
                <a:latin typeface="Times New Roman" pitchFamily="18" charset="0"/>
                <a:ea typeface="+mn-ea"/>
                <a:cs typeface="Times New Roman" pitchFamily="18" charset="0"/>
              </a:rPr>
              <a:t> </a:t>
            </a:r>
            <a:r>
              <a:rPr lang="en-US" sz="1600" b="0" i="0" kern="1200" baseline="0" dirty="0" err="1" smtClean="0">
                <a:solidFill>
                  <a:schemeClr val="tx1"/>
                </a:solidFill>
                <a:latin typeface="Times New Roman" pitchFamily="18" charset="0"/>
                <a:ea typeface="+mn-ea"/>
                <a:cs typeface="Times New Roman" pitchFamily="18" charset="0"/>
              </a:rPr>
              <a:t>Excample</a:t>
            </a:r>
            <a:r>
              <a:rPr lang="en-US" sz="1600" b="0" i="0" kern="1200" baseline="0" dirty="0" smtClean="0">
                <a:solidFill>
                  <a:schemeClr val="tx1"/>
                </a:solidFill>
                <a:latin typeface="Times New Roman" pitchFamily="18" charset="0"/>
                <a:ea typeface="+mn-ea"/>
                <a:cs typeface="Times New Roman" pitchFamily="18" charset="0"/>
              </a:rPr>
              <a:t>: file of geometry definition or script for physics definition in CAE package.</a:t>
            </a:r>
            <a:endParaRPr lang="en-US" sz="1600" b="0" i="0" kern="1200" dirty="0" smtClean="0">
              <a:solidFill>
                <a:schemeClr val="tx1"/>
              </a:solidFill>
              <a:latin typeface="Times New Roman" pitchFamily="18" charset="0"/>
              <a:ea typeface="+mn-ea"/>
              <a:cs typeface="Times New Roman" pitchFamily="18" charset="0"/>
            </a:endParaRPr>
          </a:p>
          <a:p>
            <a:endParaRPr lang="en-US" baseline="0" dirty="0" smtClean="0"/>
          </a:p>
          <a:p>
            <a:r>
              <a:rPr lang="en-US" baseline="0" dirty="0" smtClean="0"/>
              <a:t>To implement a task, application programmer need to create a converter, that would take problem parameters, insert them into special template and generate problem-independent task definition to a corresponded software system.</a:t>
            </a:r>
          </a:p>
          <a:p>
            <a:endParaRPr lang="en-US" dirty="0" smtClean="0"/>
          </a:p>
          <a:p>
            <a:r>
              <a:rPr lang="en-US" dirty="0" smtClean="0"/>
              <a:t>Converter</a:t>
            </a:r>
            <a:r>
              <a:rPr lang="en-US" baseline="0" dirty="0" smtClean="0"/>
              <a:t> – is a link to a system that performs a conversion of Template (using problem parameters) to a problem-independent input parameters for a service</a:t>
            </a:r>
            <a:endParaRPr lang="ru-RU" dirty="0"/>
          </a:p>
        </p:txBody>
      </p:sp>
      <p:sp>
        <p:nvSpPr>
          <p:cNvPr id="4" name="Номер слайда 3"/>
          <p:cNvSpPr>
            <a:spLocks noGrp="1"/>
          </p:cNvSpPr>
          <p:nvPr>
            <p:ph type="sldNum" sz="quarter" idx="10"/>
          </p:nvPr>
        </p:nvSpPr>
        <p:spPr/>
        <p:txBody>
          <a:bodyPr/>
          <a:lstStyle/>
          <a:p>
            <a:pPr>
              <a:defRPr/>
            </a:pPr>
            <a:fld id="{5065AFB6-8B96-4238-A1B8-49C3F34AEDE5}" type="slidenum">
              <a:rPr lang="ru-RU" smtClean="0"/>
              <a:pPr>
                <a:defRPr/>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pic>
        <p:nvPicPr>
          <p:cNvPr id="401409" name="Picture 1" descr="C:\Users\Администратор\Desktop\456.png"/>
          <p:cNvPicPr>
            <a:picLocks noChangeAspect="1" noChangeArrowheads="1"/>
          </p:cNvPicPr>
          <p:nvPr userDrawn="1"/>
        </p:nvPicPr>
        <p:blipFill>
          <a:blip r:embed="rId4" cstate="print"/>
          <a:stretch>
            <a:fillRect/>
          </a:stretch>
        </p:blipFill>
        <p:spPr bwMode="auto">
          <a:xfrm>
            <a:off x="-42203" y="-40826"/>
            <a:ext cx="9294853" cy="6980422"/>
          </a:xfrm>
          <a:prstGeom prst="rect">
            <a:avLst/>
          </a:prstGeom>
          <a:noFill/>
        </p:spPr>
      </p:pic>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title"/>
          </p:nvPr>
        </p:nvSpPr>
        <p:spPr/>
        <p:txBody>
          <a:bodyPr/>
          <a:lstStyle/>
          <a:p>
            <a:r>
              <a:rPr lang="ru-RU" dirty="0" smtClean="0"/>
              <a:t>Образец заголовка</a:t>
            </a:r>
            <a:endParaRPr lang="ru-RU" dirty="0"/>
          </a:p>
        </p:txBody>
      </p:sp>
      <p:sp>
        <p:nvSpPr>
          <p:cNvPr id="10" name="Дата 9"/>
          <p:cNvSpPr>
            <a:spLocks noGrp="1"/>
          </p:cNvSpPr>
          <p:nvPr>
            <p:ph type="dt" sz="half" idx="10"/>
          </p:nvPr>
        </p:nvSpPr>
        <p:spPr/>
        <p:txBody>
          <a:bodyPr/>
          <a:lstStyle/>
          <a:p>
            <a:pPr>
              <a:defRPr/>
            </a:pPr>
            <a:fld id="{F32B34D9-24A0-4CDE-AFFD-B02C2F82B430}" type="datetime1">
              <a:rPr lang="ru-RU" smtClean="0"/>
              <a:pPr>
                <a:defRPr/>
              </a:pPr>
              <a:t>30.05.2012</a:t>
            </a:fld>
            <a:endParaRPr lang="ru-RU" dirty="0"/>
          </a:p>
        </p:txBody>
      </p:sp>
      <p:sp>
        <p:nvSpPr>
          <p:cNvPr id="11" name="Номер слайда 10"/>
          <p:cNvSpPr>
            <a:spLocks noGrp="1"/>
          </p:cNvSpPr>
          <p:nvPr>
            <p:ph type="sldNum" sz="quarter" idx="11"/>
          </p:nvPr>
        </p:nvSpPr>
        <p:spPr/>
        <p:txBody>
          <a:bodyPr/>
          <a:lstStyle/>
          <a:p>
            <a:pPr>
              <a:defRPr/>
            </a:pPr>
            <a:fld id="{14CF5ACE-532E-436E-A02E-4785698BAEE8}" type="slidenum">
              <a:rPr lang="ru-RU" smtClean="0"/>
              <a:pPr>
                <a:defRPr/>
              </a:pPr>
              <a:t>‹#›</a:t>
            </a:fld>
            <a:endParaRPr lang="ru-RU" dirty="0"/>
          </a:p>
        </p:txBody>
      </p:sp>
      <p:sp>
        <p:nvSpPr>
          <p:cNvPr id="12" name="Нижний колонтитул 11"/>
          <p:cNvSpPr>
            <a:spLocks noGrp="1"/>
          </p:cNvSpPr>
          <p:nvPr>
            <p:ph type="ftr" sz="quarter" idx="12"/>
          </p:nvPr>
        </p:nvSpPr>
        <p:spPr/>
        <p:txBody>
          <a:bodyPr/>
          <a:lstStyle/>
          <a:p>
            <a:pPr>
              <a:defRPr/>
            </a:pPr>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5B482898-F41C-40D1-A649-F585D0C6C199}" type="datetime1">
              <a:rPr lang="ru-RU"/>
              <a:pPr>
                <a:defRPr/>
              </a:pPr>
              <a:t>30.05.2012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D6414B8F-4B67-4876-BBED-7ACC147ACF17}"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3"/>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3"/>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B4FFAEA3-D084-44CB-A3F2-6B33BFE6D7CD}" type="datetime1">
              <a:rPr lang="ru-RU"/>
              <a:pPr>
                <a:defRPr/>
              </a:pPr>
              <a:t>30.05.2012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0FC98B56-CE72-44FA-A280-3AA5D83AAC3D}"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3"/>
          <p:cNvSpPr>
            <a:spLocks noGrp="1"/>
          </p:cNvSpPr>
          <p:nvPr>
            <p:ph type="dt" sz="half" idx="10"/>
          </p:nvPr>
        </p:nvSpPr>
        <p:spPr/>
        <p:txBody>
          <a:bodyPr/>
          <a:lstStyle>
            <a:lvl1pPr>
              <a:defRPr/>
            </a:lvl1pPr>
          </a:lstStyle>
          <a:p>
            <a:pPr>
              <a:defRPr/>
            </a:pPr>
            <a:fld id="{65B28B3C-DC48-41E3-B2D4-38EFC4B5C10A}" type="datetime1">
              <a:rPr lang="ru-RU"/>
              <a:pPr>
                <a:defRPr/>
              </a:pPr>
              <a:t>30.05.2012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0CD074D-EFE3-43E3-89A5-E91EF8CAA72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bodyPr>
          <a:lstStyle>
            <a:lvl1pPr algn="l" rtl="0">
              <a:spcBef>
                <a:spcPct val="0"/>
              </a:spcBef>
              <a:buNone/>
              <a:defRPr lang="en-US" sz="5600" b="1" cap="none" spc="0" baseline="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mj-lt"/>
                <a:ea typeface="+mj-ea"/>
                <a:cs typeface="+mj-cs"/>
              </a:defRPr>
            </a:lvl1pPr>
          </a:lstStyle>
          <a:p>
            <a:r>
              <a:rPr lang="ru-RU" dirty="0" smtClean="0"/>
              <a:t>Образец заголовка</a:t>
            </a:r>
            <a:endParaRPr lang="en-US" dirty="0"/>
          </a:p>
        </p:txBody>
      </p:sp>
      <p:sp>
        <p:nvSpPr>
          <p:cNvPr id="3" name="Текст 2"/>
          <p:cNvSpPr>
            <a:spLocks noGrp="1"/>
          </p:cNvSpPr>
          <p:nvPr>
            <p:ph type="body" idx="1"/>
          </p:nvPr>
        </p:nvSpPr>
        <p:spPr>
          <a:xfrm>
            <a:off x="530352" y="2704665"/>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C18BB4E-7674-45FC-AC33-8840BEA02F10}" type="datetime1">
              <a:rPr lang="ru-RU"/>
              <a:pPr>
                <a:defRPr/>
              </a:pPr>
              <a:t>30.05.2012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2925C00-04B8-45A5-B0A6-7BD6738B79C4}"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5EF294DB-DB93-45F6-92E4-8BB2AA82C62A}" type="datetime1">
              <a:rPr lang="ru-RU"/>
              <a:pPr>
                <a:defRPr/>
              </a:pPr>
              <a:t>30.05.2012</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180D6156-EAE0-4F18-B5AD-3F13FC228A22}"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2"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7"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2" y="2514601"/>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7" y="2514601"/>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E8C332FA-D557-4782-B6AB-A241F20067D9}" type="datetime1">
              <a:rPr lang="ru-RU"/>
              <a:pPr>
                <a:defRPr/>
              </a:pPr>
              <a:t>30.05.2012</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EEB52BA9-417F-4594-8A0C-35D777DA809D}"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4" name="Дата 2"/>
          <p:cNvSpPr>
            <a:spLocks noGrp="1"/>
          </p:cNvSpPr>
          <p:nvPr>
            <p:ph type="dt" sz="half" idx="10"/>
          </p:nvPr>
        </p:nvSpPr>
        <p:spPr/>
        <p:txBody>
          <a:bodyPr/>
          <a:lstStyle>
            <a:lvl1pPr>
              <a:defRPr/>
            </a:lvl1pPr>
          </a:lstStyle>
          <a:p>
            <a:pPr>
              <a:defRPr/>
            </a:pPr>
            <a:fld id="{1C28E1A1-F19E-4A5B-8B8F-B13B30FC3EDB}" type="datetime1">
              <a:rPr lang="ru-RU"/>
              <a:pPr>
                <a:defRPr/>
              </a:pPr>
              <a:t>30.05.2012</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062466B1-C047-4663-863F-5BB868F8292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E480D20F-C6CD-428B-B684-5B906A54BDB7}" type="datetime1">
              <a:rPr lang="ru-RU"/>
              <a:pPr>
                <a:defRPr/>
              </a:pPr>
              <a:t>30.05.2012</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8F70B776-FFF4-4742-B493-0E6BFB64B2AC}"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7FC3523B-69A4-41EB-8BA2-6110AECCBD52}" type="datetime1">
              <a:rPr lang="ru-RU"/>
              <a:pPr>
                <a:defRPr/>
              </a:pPr>
              <a:t>30.05.2012</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728C05B9-D9D4-4E32-B2A3-E843680B01A6}"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5"/>
          <p:cNvSpPr/>
          <p:nvPr/>
        </p:nvSpPr>
        <p:spPr>
          <a:xfrm rot="420000" flipV="1">
            <a:off x="8004178" y="5359402"/>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609600" y="1176998"/>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AA5604D6-C0E4-4509-B6D3-0EEEFE491B39}" type="datetime1">
              <a:rPr lang="ru-RU"/>
              <a:pPr>
                <a:defRPr/>
              </a:pPr>
              <a:t>30.05.2012</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2"/>
            <a:ext cx="609600" cy="365125"/>
          </a:xfrm>
        </p:spPr>
        <p:txBody>
          <a:bodyPr/>
          <a:lstStyle>
            <a:lvl1pPr>
              <a:defRPr/>
            </a:lvl1pPr>
          </a:lstStyle>
          <a:p>
            <a:pPr>
              <a:defRPr/>
            </a:pPr>
            <a:fld id="{87AB5CCD-9280-4EFF-82EB-5572267E9F2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2433" name="Picture 1" descr="C:\Users\Администратор\Desktop\123.png"/>
          <p:cNvPicPr>
            <a:picLocks noChangeAspect="1" noChangeArrowheads="1"/>
          </p:cNvPicPr>
          <p:nvPr/>
        </p:nvPicPr>
        <p:blipFill>
          <a:blip r:embed="rId13" cstate="print"/>
          <a:stretch>
            <a:fillRect/>
          </a:stretch>
        </p:blipFill>
        <p:spPr bwMode="auto">
          <a:xfrm>
            <a:off x="4330" y="0"/>
            <a:ext cx="9135340" cy="6465291"/>
          </a:xfrm>
          <a:prstGeom prst="rect">
            <a:avLst/>
          </a:prstGeom>
          <a:noFill/>
        </p:spPr>
      </p:pic>
      <p:sp>
        <p:nvSpPr>
          <p:cNvPr id="8196" name="Заголовок 8"/>
          <p:cNvSpPr>
            <a:spLocks noGrp="1"/>
          </p:cNvSpPr>
          <p:nvPr>
            <p:ph type="title"/>
          </p:nvPr>
        </p:nvSpPr>
        <p:spPr bwMode="auto">
          <a:xfrm>
            <a:off x="457200" y="764630"/>
            <a:ext cx="8229600" cy="661720"/>
          </a:xfrm>
          <a:prstGeom prst="rect">
            <a:avLst/>
          </a:prstGeom>
          <a:noFill/>
          <a:ln w="9525">
            <a:noFill/>
            <a:miter lim="800000"/>
            <a:headEnd/>
            <a:tailEnd/>
          </a:ln>
        </p:spPr>
        <p:txBody>
          <a:bodyPr vert="horz" wrap="square" lIns="0" tIns="45720" rIns="0" bIns="0" numCol="1" anchor="ctr" anchorCtr="0" compatLnSpc="1">
            <a:prstTxWarp prst="textNoShape">
              <a:avLst/>
            </a:prstTxWarp>
            <a:spAutoFit/>
          </a:bodyPr>
          <a:lstStyle/>
          <a:p>
            <a:pPr lvl="0"/>
            <a:r>
              <a:rPr lang="ru-RU" dirty="0" smtClean="0"/>
              <a:t>Образец заголовка</a:t>
            </a:r>
            <a:endParaRPr lang="en-US" dirty="0" smtClean="0"/>
          </a:p>
        </p:txBody>
      </p:sp>
      <p:sp>
        <p:nvSpPr>
          <p:cNvPr id="8197" name="Текст 29"/>
          <p:cNvSpPr>
            <a:spLocks noGrp="1"/>
          </p:cNvSpPr>
          <p:nvPr>
            <p:ph type="body" idx="1"/>
          </p:nvPr>
        </p:nvSpPr>
        <p:spPr bwMode="auto">
          <a:xfrm>
            <a:off x="457200" y="1556741"/>
            <a:ext cx="8229600" cy="4767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smtClean="0"/>
          </a:p>
        </p:txBody>
      </p:sp>
      <p:sp>
        <p:nvSpPr>
          <p:cNvPr id="10" name="Дата 9"/>
          <p:cNvSpPr>
            <a:spLocks noGrp="1"/>
          </p:cNvSpPr>
          <p:nvPr>
            <p:ph type="dt" sz="half" idx="2"/>
          </p:nvPr>
        </p:nvSpPr>
        <p:spPr>
          <a:xfrm>
            <a:off x="457200" y="6356352"/>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Arial" pitchFamily="34" charset="0"/>
                <a:cs typeface="Arial" pitchFamily="34" charset="0"/>
              </a:defRPr>
            </a:lvl1pPr>
          </a:lstStyle>
          <a:p>
            <a:pPr>
              <a:defRPr/>
            </a:pPr>
            <a:fld id="{F32B34D9-24A0-4CDE-AFFD-B02C2F82B430}" type="datetime1">
              <a:rPr lang="ru-RU" smtClean="0"/>
              <a:pPr>
                <a:defRPr/>
              </a:pPr>
              <a:t>30.05.2012</a:t>
            </a:fld>
            <a:endParaRPr lang="ru-RU" dirty="0"/>
          </a:p>
        </p:txBody>
      </p:sp>
      <p:sp>
        <p:nvSpPr>
          <p:cNvPr id="22" name="Нижний колонтитул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Arial" pitchFamily="34" charset="0"/>
                <a:cs typeface="Arial" pitchFamily="34" charset="0"/>
              </a:defRPr>
            </a:lvl1pPr>
          </a:lstStyle>
          <a:p>
            <a:pPr>
              <a:defRPr/>
            </a:pPr>
            <a:endParaRPr lang="ru-RU" dirty="0"/>
          </a:p>
        </p:txBody>
      </p:sp>
      <p:sp>
        <p:nvSpPr>
          <p:cNvPr id="18" name="Номер слайда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800">
                <a:solidFill>
                  <a:schemeClr val="tx2">
                    <a:shade val="90000"/>
                  </a:schemeClr>
                </a:solidFill>
                <a:latin typeface="Arial" pitchFamily="34" charset="0"/>
                <a:cs typeface="Arial" pitchFamily="34" charset="0"/>
              </a:defRPr>
            </a:lvl1pPr>
          </a:lstStyle>
          <a:p>
            <a:pPr>
              <a:defRPr/>
            </a:pPr>
            <a:fld id="{14CF5ACE-532E-436E-A02E-4785698BAEE8}" type="slidenum">
              <a:rPr lang="ru-RU" smtClean="0"/>
              <a:pPr>
                <a:defRPr/>
              </a:pPr>
              <a:t>‹#›</a:t>
            </a:fld>
            <a:endParaRPr lang="ru-RU" dirty="0"/>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25" r:id="rId4"/>
    <p:sldLayoutId id="2147483726" r:id="rId5"/>
    <p:sldLayoutId id="2147483734" r:id="rId6"/>
    <p:sldLayoutId id="2147483727" r:id="rId7"/>
    <p:sldLayoutId id="2147483728" r:id="rId8"/>
    <p:sldLayoutId id="2147483735" r:id="rId9"/>
    <p:sldLayoutId id="2147483729" r:id="rId10"/>
    <p:sldLayoutId id="2147483730" r:id="rId11"/>
  </p:sldLayoutIdLst>
  <p:hf hdr="0" ftr="0" dt="0"/>
  <p:txStyles>
    <p:titleStyle>
      <a:lvl1pPr algn="ctr" rtl="0" eaLnBrk="0" fontAlgn="base" hangingPunct="0">
        <a:spcBef>
          <a:spcPct val="0"/>
        </a:spcBef>
        <a:spcAft>
          <a:spcPct val="0"/>
        </a:spcAft>
        <a:defRPr sz="4000" kern="1200">
          <a:solidFill>
            <a:schemeClr val="bg2">
              <a:lumMod val="25000"/>
            </a:schemeClr>
          </a:solidFill>
          <a:latin typeface="+mj-lt"/>
          <a:ea typeface="+mj-ea"/>
          <a:cs typeface="Arial" pitchFamily="34" charset="0"/>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Arial" pitchFamily="34" charset="0"/>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Arial" pitchFamily="34" charset="0"/>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Arial" pitchFamily="34" charset="0"/>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Arial" pitchFamily="34" charset="0"/>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7.xml"/><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oleObject" Target="../embeddings/oleObject2.bin"/><Relationship Id="rId10" Type="http://schemas.openxmlformats.org/officeDocument/2006/relationships/image" Target="../media/image24.png"/><Relationship Id="rId4" Type="http://schemas.openxmlformats.org/officeDocument/2006/relationships/notesSlide" Target="../notesSlides/notesSlide13.xml"/><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390" y="2517118"/>
            <a:ext cx="8857230" cy="1523494"/>
          </a:xfrm>
        </p:spPr>
        <p:txBody>
          <a:bodyPr/>
          <a:lstStyle/>
          <a:p>
            <a:r>
              <a:rPr lang="en-US" sz="3200" i="1" dirty="0"/>
              <a:t>A Service-Oriented Approach of Integration of Computer-Aided Engineering Systems in Distributed Computing Environments</a:t>
            </a:r>
            <a:endParaRPr lang="en-US" sz="3200" b="1" dirty="0"/>
          </a:p>
        </p:txBody>
      </p:sp>
      <p:sp>
        <p:nvSpPr>
          <p:cNvPr id="4" name="Заголовок 2"/>
          <p:cNvSpPr txBox="1">
            <a:spLocks/>
          </p:cNvSpPr>
          <p:nvPr/>
        </p:nvSpPr>
        <p:spPr bwMode="auto">
          <a:xfrm>
            <a:off x="179390" y="5336143"/>
            <a:ext cx="9217280" cy="1431161"/>
          </a:xfrm>
          <a:prstGeom prst="rect">
            <a:avLst/>
          </a:prstGeom>
          <a:noFill/>
          <a:ln w="9525">
            <a:noFill/>
            <a:miter lim="800000"/>
            <a:headEnd/>
            <a:tailEnd/>
          </a:ln>
        </p:spPr>
        <p:txBody>
          <a:bodyPr vert="horz" wrap="square" lIns="0" tIns="45720" rIns="0" bIns="0" numCol="1" anchor="ctr" anchorCtr="0" compatLnSpc="1">
            <a:prstTxWarp prst="textNoShape">
              <a:avLst/>
            </a:prstTxWarp>
            <a:spAutoFit/>
          </a:bodyPr>
          <a:lstStyle>
            <a:lvl1pPr algn="ctr" rtl="0" eaLnBrk="0" fontAlgn="base" hangingPunct="0">
              <a:spcBef>
                <a:spcPct val="0"/>
              </a:spcBef>
              <a:spcAft>
                <a:spcPct val="0"/>
              </a:spcAft>
              <a:defRPr sz="4000" kern="1200">
                <a:solidFill>
                  <a:schemeClr val="bg2">
                    <a:lumMod val="25000"/>
                  </a:schemeClr>
                </a:solidFill>
                <a:latin typeface="Arial" pitchFamily="34" charset="0"/>
                <a:ea typeface="+mj-ea"/>
                <a:cs typeface="Arial" pitchFamily="34" charset="0"/>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l"/>
            <a:r>
              <a:rPr lang="en-US" sz="1800" dirty="0" err="1" smtClean="0"/>
              <a:t>Gleb</a:t>
            </a:r>
            <a:r>
              <a:rPr lang="en-US" sz="1800" dirty="0" smtClean="0"/>
              <a:t> </a:t>
            </a:r>
            <a:r>
              <a:rPr lang="en-US" sz="1800" dirty="0" err="1" smtClean="0"/>
              <a:t>Radchenko</a:t>
            </a:r>
            <a:r>
              <a:rPr lang="en-US" sz="1800" dirty="0"/>
              <a:t>, </a:t>
            </a:r>
            <a:r>
              <a:rPr lang="en-US" sz="1800" dirty="0" err="1"/>
              <a:t>Anastasiya</a:t>
            </a:r>
            <a:r>
              <a:rPr lang="en-US" sz="1800" dirty="0"/>
              <a:t> </a:t>
            </a:r>
            <a:r>
              <a:rPr lang="en-US" sz="1800" dirty="0" err="1" smtClean="0"/>
              <a:t>Shamakina</a:t>
            </a:r>
            <a:endParaRPr lang="en-US" sz="1800" dirty="0" smtClean="0"/>
          </a:p>
          <a:p>
            <a:pPr algn="l"/>
            <a:r>
              <a:rPr lang="en-US" sz="1800" dirty="0"/>
              <a:t>South Ural State </a:t>
            </a:r>
            <a:r>
              <a:rPr lang="en-US" sz="1800" dirty="0" smtClean="0"/>
              <a:t>University (SUSU)</a:t>
            </a:r>
            <a:endParaRPr lang="en-US" sz="1800" dirty="0"/>
          </a:p>
          <a:p>
            <a:pPr algn="l"/>
            <a:r>
              <a:rPr lang="en-US" sz="1800" dirty="0"/>
              <a:t>Supercomputer Simulation </a:t>
            </a:r>
            <a:r>
              <a:rPr lang="en-US" sz="1800" dirty="0" smtClean="0"/>
              <a:t>Laboratory (SSL)</a:t>
            </a:r>
          </a:p>
          <a:p>
            <a:pPr algn="l"/>
            <a:endParaRPr lang="en-US" sz="1800" dirty="0" smtClean="0"/>
          </a:p>
          <a:p>
            <a:pPr algn="l"/>
            <a:r>
              <a:rPr lang="en-US" sz="1800" dirty="0" smtClean="0"/>
              <a:t>					30</a:t>
            </a:r>
            <a:r>
              <a:rPr lang="en-US" sz="1800" baseline="30000" dirty="0" smtClean="0"/>
              <a:t> </a:t>
            </a:r>
            <a:r>
              <a:rPr lang="en-US" sz="1800" dirty="0" smtClean="0"/>
              <a:t>May, 2012, UNICORE Summit, Dresden.</a:t>
            </a:r>
            <a:endParaRPr lang="ru-RU" sz="1800" baseline="30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7430" y="692620"/>
            <a:ext cx="5184720" cy="907941"/>
          </a:xfrm>
        </p:spPr>
        <p:txBody>
          <a:bodyPr/>
          <a:lstStyle/>
          <a:p>
            <a:r>
              <a:rPr lang="en-US" sz="2800" dirty="0" smtClean="0"/>
              <a:t>“Simulating Flow in a Static Mixer” Job and Tasks example</a:t>
            </a:r>
            <a:endParaRPr lang="ru-RU" sz="2800" dirty="0"/>
          </a:p>
        </p:txBody>
      </p:sp>
      <p:sp>
        <p:nvSpPr>
          <p:cNvPr id="4" name="Номер слайда 3"/>
          <p:cNvSpPr>
            <a:spLocks noGrp="1"/>
          </p:cNvSpPr>
          <p:nvPr>
            <p:ph type="sldNum" sz="quarter" idx="12"/>
          </p:nvPr>
        </p:nvSpPr>
        <p:spPr/>
        <p:txBody>
          <a:bodyPr/>
          <a:lstStyle/>
          <a:p>
            <a:pPr>
              <a:defRPr/>
            </a:pPr>
            <a:fld id="{D0CD074D-EFE3-43E3-89A5-E91EF8CAA72C}" type="slidenum">
              <a:rPr lang="ru-RU" smtClean="0"/>
              <a:pPr>
                <a:defRPr/>
              </a:pPr>
              <a:t>10</a:t>
            </a:fld>
            <a:endParaRPr lang="ru-RU"/>
          </a:p>
        </p:txBody>
      </p:sp>
      <p:grpSp>
        <p:nvGrpSpPr>
          <p:cNvPr id="2" name="Группа 43"/>
          <p:cNvGrpSpPr/>
          <p:nvPr/>
        </p:nvGrpSpPr>
        <p:grpSpPr>
          <a:xfrm>
            <a:off x="251400" y="1700760"/>
            <a:ext cx="6336880" cy="1881542"/>
            <a:chOff x="251400" y="1700760"/>
            <a:chExt cx="6336880" cy="1881542"/>
          </a:xfrm>
        </p:grpSpPr>
        <p:cxnSp>
          <p:nvCxnSpPr>
            <p:cNvPr id="18" name="Прямая соединительная линия 17"/>
            <p:cNvCxnSpPr/>
            <p:nvPr/>
          </p:nvCxnSpPr>
          <p:spPr>
            <a:xfrm>
              <a:off x="1691600" y="1916790"/>
              <a:ext cx="48966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Группа 38"/>
            <p:cNvGrpSpPr/>
            <p:nvPr/>
          </p:nvGrpSpPr>
          <p:grpSpPr>
            <a:xfrm>
              <a:off x="251400" y="1700760"/>
              <a:ext cx="1805536" cy="1881542"/>
              <a:chOff x="251400" y="1700760"/>
              <a:chExt cx="1805536" cy="1881542"/>
            </a:xfrm>
          </p:grpSpPr>
          <p:sp>
            <p:nvSpPr>
              <p:cNvPr id="11" name="TextBox 10"/>
              <p:cNvSpPr txBox="1"/>
              <p:nvPr/>
            </p:nvSpPr>
            <p:spPr>
              <a:xfrm>
                <a:off x="251400" y="3212970"/>
                <a:ext cx="1805536" cy="369332"/>
              </a:xfrm>
              <a:prstGeom prst="rect">
                <a:avLst/>
              </a:prstGeom>
              <a:noFill/>
            </p:spPr>
            <p:txBody>
              <a:bodyPr wrap="square" rtlCol="0">
                <a:spAutoFit/>
              </a:bodyPr>
              <a:lstStyle/>
              <a:p>
                <a:r>
                  <a:rPr lang="ru-RU" dirty="0" smtClean="0"/>
                  <a:t>Design </a:t>
                </a:r>
                <a:r>
                  <a:rPr lang="ru-RU" dirty="0"/>
                  <a:t>Modeler</a:t>
                </a: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3494" y="1700760"/>
                <a:ext cx="1538411" cy="14396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grpSp>
        <p:nvGrpSpPr>
          <p:cNvPr id="17" name="Группа 44"/>
          <p:cNvGrpSpPr/>
          <p:nvPr/>
        </p:nvGrpSpPr>
        <p:grpSpPr>
          <a:xfrm>
            <a:off x="2123660" y="2339568"/>
            <a:ext cx="4536630" cy="1881542"/>
            <a:chOff x="2123660" y="2276840"/>
            <a:chExt cx="4536630" cy="1881542"/>
          </a:xfrm>
        </p:grpSpPr>
        <p:cxnSp>
          <p:nvCxnSpPr>
            <p:cNvPr id="23" name="Прямая соединительная линия 22"/>
            <p:cNvCxnSpPr/>
            <p:nvPr/>
          </p:nvCxnSpPr>
          <p:spPr>
            <a:xfrm>
              <a:off x="3491850" y="2348850"/>
              <a:ext cx="3168440" cy="5040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Группа 39"/>
            <p:cNvGrpSpPr/>
            <p:nvPr/>
          </p:nvGrpSpPr>
          <p:grpSpPr>
            <a:xfrm>
              <a:off x="2123660" y="2276840"/>
              <a:ext cx="1584220" cy="1881542"/>
              <a:chOff x="2123660" y="2276840"/>
              <a:chExt cx="1584220" cy="1881542"/>
            </a:xfrm>
          </p:grpSpPr>
          <p:sp>
            <p:nvSpPr>
              <p:cNvPr id="12" name="TextBox 11"/>
              <p:cNvSpPr txBox="1"/>
              <p:nvPr/>
            </p:nvSpPr>
            <p:spPr>
              <a:xfrm>
                <a:off x="2267680" y="3789050"/>
                <a:ext cx="1373475" cy="369332"/>
              </a:xfrm>
              <a:prstGeom prst="rect">
                <a:avLst/>
              </a:prstGeom>
              <a:noFill/>
            </p:spPr>
            <p:txBody>
              <a:bodyPr wrap="square" rtlCol="0">
                <a:spAutoFit/>
              </a:bodyPr>
              <a:lstStyle/>
              <a:p>
                <a:r>
                  <a:rPr lang="ru-RU" dirty="0" smtClean="0"/>
                  <a:t>CFX-</a:t>
                </a:r>
                <a:r>
                  <a:rPr lang="ru-RU" dirty="0" err="1" smtClean="0"/>
                  <a:t>Mesh</a:t>
                </a:r>
                <a:endParaRPr lang="ru-RU" dirty="0"/>
              </a:p>
            </p:txBody>
          </p:sp>
          <p:pic>
            <p:nvPicPr>
              <p:cNvPr id="8" name="Picture 4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23660" y="2276840"/>
                <a:ext cx="1584220" cy="14235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grpSp>
        <p:nvGrpSpPr>
          <p:cNvPr id="20" name="Группа 45"/>
          <p:cNvGrpSpPr/>
          <p:nvPr/>
        </p:nvGrpSpPr>
        <p:grpSpPr>
          <a:xfrm>
            <a:off x="3851900" y="2843638"/>
            <a:ext cx="2736380" cy="1737522"/>
            <a:chOff x="3851900" y="2780910"/>
            <a:chExt cx="2736380" cy="1737522"/>
          </a:xfrm>
        </p:grpSpPr>
        <p:cxnSp>
          <p:nvCxnSpPr>
            <p:cNvPr id="28" name="Прямая соединительная линия 27"/>
            <p:cNvCxnSpPr/>
            <p:nvPr/>
          </p:nvCxnSpPr>
          <p:spPr>
            <a:xfrm>
              <a:off x="5436120" y="3429000"/>
              <a:ext cx="1152160" cy="720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Группа 40"/>
            <p:cNvGrpSpPr/>
            <p:nvPr/>
          </p:nvGrpSpPr>
          <p:grpSpPr>
            <a:xfrm>
              <a:off x="3851900" y="2780910"/>
              <a:ext cx="1816182" cy="1737522"/>
              <a:chOff x="3851900" y="2780910"/>
              <a:chExt cx="1816182" cy="1737522"/>
            </a:xfrm>
          </p:grpSpPr>
          <p:sp>
            <p:nvSpPr>
              <p:cNvPr id="13" name="TextBox 12"/>
              <p:cNvSpPr txBox="1"/>
              <p:nvPr/>
            </p:nvSpPr>
            <p:spPr>
              <a:xfrm>
                <a:off x="3851900" y="4149100"/>
                <a:ext cx="1800250" cy="369332"/>
              </a:xfrm>
              <a:prstGeom prst="rect">
                <a:avLst/>
              </a:prstGeom>
              <a:noFill/>
            </p:spPr>
            <p:txBody>
              <a:bodyPr wrap="square" rtlCol="0">
                <a:spAutoFit/>
              </a:bodyPr>
              <a:lstStyle/>
              <a:p>
                <a:pPr algn="ctr"/>
                <a:r>
                  <a:rPr lang="ru-RU" dirty="0" smtClean="0"/>
                  <a:t>CFX-</a:t>
                </a:r>
                <a:r>
                  <a:rPr lang="ru-RU" dirty="0" err="1" smtClean="0"/>
                  <a:t>Pre</a:t>
                </a:r>
                <a:endParaRPr lang="ru-RU" dirty="0"/>
              </a:p>
            </p:txBody>
          </p:sp>
          <p:pic>
            <p:nvPicPr>
              <p:cNvPr id="9"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51900" y="2780910"/>
                <a:ext cx="1816182" cy="13681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grpSp>
        <p:nvGrpSpPr>
          <p:cNvPr id="22" name="Группа 46"/>
          <p:cNvGrpSpPr/>
          <p:nvPr/>
        </p:nvGrpSpPr>
        <p:grpSpPr>
          <a:xfrm>
            <a:off x="376751" y="4365130"/>
            <a:ext cx="6283539" cy="1872260"/>
            <a:chOff x="376751" y="4221110"/>
            <a:chExt cx="6283539" cy="1872260"/>
          </a:xfrm>
        </p:grpSpPr>
        <p:cxnSp>
          <p:nvCxnSpPr>
            <p:cNvPr id="31" name="Прямая соединительная линия 30"/>
            <p:cNvCxnSpPr/>
            <p:nvPr/>
          </p:nvCxnSpPr>
          <p:spPr>
            <a:xfrm flipV="1">
              <a:off x="2051650" y="4221110"/>
              <a:ext cx="4608640" cy="648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Группа 41"/>
            <p:cNvGrpSpPr/>
            <p:nvPr/>
          </p:nvGrpSpPr>
          <p:grpSpPr>
            <a:xfrm>
              <a:off x="376751" y="4221110"/>
              <a:ext cx="1962939" cy="1872260"/>
              <a:chOff x="376751" y="4221110"/>
              <a:chExt cx="1962939" cy="1872260"/>
            </a:xfrm>
          </p:grpSpPr>
          <p:sp>
            <p:nvSpPr>
              <p:cNvPr id="15" name="TextBox 14"/>
              <p:cNvSpPr txBox="1"/>
              <p:nvPr/>
            </p:nvSpPr>
            <p:spPr>
              <a:xfrm>
                <a:off x="678175" y="5724038"/>
                <a:ext cx="1517495" cy="369332"/>
              </a:xfrm>
              <a:prstGeom prst="rect">
                <a:avLst/>
              </a:prstGeom>
              <a:noFill/>
            </p:spPr>
            <p:txBody>
              <a:bodyPr wrap="square" rtlCol="0">
                <a:spAutoFit/>
              </a:bodyPr>
              <a:lstStyle/>
              <a:p>
                <a:r>
                  <a:rPr lang="en-US" dirty="0" smtClean="0"/>
                  <a:t>CFX-Solver</a:t>
                </a:r>
                <a:endParaRPr lang="ru-RU" dirty="0"/>
              </a:p>
            </p:txBody>
          </p:sp>
          <p:pic>
            <p:nvPicPr>
              <p:cNvPr id="14"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6751" y="4221110"/>
                <a:ext cx="1962939" cy="144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nvGrpSpPr>
          <p:cNvPr id="25" name="Группа 47"/>
          <p:cNvGrpSpPr/>
          <p:nvPr/>
        </p:nvGrpSpPr>
        <p:grpSpPr>
          <a:xfrm>
            <a:off x="3419840" y="4797190"/>
            <a:ext cx="3312460" cy="2016280"/>
            <a:chOff x="3491850" y="4797190"/>
            <a:chExt cx="3312460" cy="2016280"/>
          </a:xfrm>
        </p:grpSpPr>
        <p:cxnSp>
          <p:nvCxnSpPr>
            <p:cNvPr id="34" name="Прямая соединительная линия 33"/>
            <p:cNvCxnSpPr/>
            <p:nvPr/>
          </p:nvCxnSpPr>
          <p:spPr>
            <a:xfrm flipV="1">
              <a:off x="4644010" y="4797190"/>
              <a:ext cx="2160300" cy="7201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Группа 42"/>
            <p:cNvGrpSpPr/>
            <p:nvPr/>
          </p:nvGrpSpPr>
          <p:grpSpPr>
            <a:xfrm>
              <a:off x="3491850" y="5013220"/>
              <a:ext cx="1800250" cy="1800250"/>
              <a:chOff x="3491850" y="5013220"/>
              <a:chExt cx="1800250" cy="1800250"/>
            </a:xfrm>
          </p:grpSpPr>
          <p:sp>
            <p:nvSpPr>
              <p:cNvPr id="16" name="TextBox 15"/>
              <p:cNvSpPr txBox="1"/>
              <p:nvPr/>
            </p:nvSpPr>
            <p:spPr>
              <a:xfrm>
                <a:off x="3779890" y="6444138"/>
                <a:ext cx="1296180" cy="369332"/>
              </a:xfrm>
              <a:prstGeom prst="rect">
                <a:avLst/>
              </a:prstGeom>
              <a:noFill/>
            </p:spPr>
            <p:txBody>
              <a:bodyPr wrap="square" rtlCol="0">
                <a:spAutoFit/>
              </a:bodyPr>
              <a:lstStyle/>
              <a:p>
                <a:r>
                  <a:rPr lang="en-US" dirty="0" smtClean="0"/>
                  <a:t>CFX-Post</a:t>
                </a:r>
                <a:endParaRPr lang="ru-RU" dirty="0"/>
              </a:p>
            </p:txBody>
          </p:sp>
          <p:pic>
            <p:nvPicPr>
              <p:cNvPr id="10"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491850" y="5013220"/>
                <a:ext cx="1800250" cy="13903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pic>
        <p:nvPicPr>
          <p:cNvPr id="30" name="Рисунок 29" descr="workflow.emf"/>
          <p:cNvPicPr>
            <a:picLocks noChangeAspect="1"/>
          </p:cNvPicPr>
          <p:nvPr/>
        </p:nvPicPr>
        <p:blipFill>
          <a:blip r:embed="rId8" cstate="print"/>
          <a:stretch>
            <a:fillRect/>
          </a:stretch>
        </p:blipFill>
        <p:spPr>
          <a:xfrm>
            <a:off x="5580140" y="692620"/>
            <a:ext cx="3151220" cy="6000673"/>
          </a:xfrm>
          <a:prstGeom prst="rect">
            <a:avLst/>
          </a:prstGeom>
        </p:spPr>
      </p:pic>
    </p:spTree>
    <p:extLst>
      <p:ext uri="{BB962C8B-B14F-4D97-AF65-F5344CB8AC3E}">
        <p14:creationId xmlns:p14="http://schemas.microsoft.com/office/powerpoint/2010/main" xmlns="" val="47258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right)">
                                      <p:cBhvr>
                                        <p:cTn id="15" dur="500"/>
                                        <p:tgtEl>
                                          <p:spTgt spid="20"/>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right)">
                                      <p:cBhvr>
                                        <p:cTn id="19" dur="500"/>
                                        <p:tgtEl>
                                          <p:spTgt spid="22"/>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right)">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Скругленный прямоугольник 29"/>
          <p:cNvSpPr/>
          <p:nvPr/>
        </p:nvSpPr>
        <p:spPr>
          <a:xfrm>
            <a:off x="3131800" y="2636890"/>
            <a:ext cx="2448340" cy="388854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en-US" dirty="0" smtClean="0"/>
              <a:t>The Basic Definitions: Resources</a:t>
            </a:r>
            <a:endParaRPr lang="ru-RU" dirty="0"/>
          </a:p>
        </p:txBody>
      </p:sp>
      <p:sp>
        <p:nvSpPr>
          <p:cNvPr id="4" name="Номер слайда 3"/>
          <p:cNvSpPr>
            <a:spLocks noGrp="1"/>
          </p:cNvSpPr>
          <p:nvPr>
            <p:ph type="sldNum" sz="quarter" idx="12"/>
          </p:nvPr>
        </p:nvSpPr>
        <p:spPr/>
        <p:txBody>
          <a:bodyPr/>
          <a:lstStyle/>
          <a:p>
            <a:pPr>
              <a:defRPr/>
            </a:pPr>
            <a:fld id="{D0CD074D-EFE3-43E3-89A5-E91EF8CAA72C}" type="slidenum">
              <a:rPr lang="ru-RU" smtClean="0"/>
              <a:pPr>
                <a:defRPr/>
              </a:pPr>
              <a:t>11</a:t>
            </a:fld>
            <a:endParaRPr lang="ru-RU"/>
          </a:p>
        </p:txBody>
      </p:sp>
      <p:pic>
        <p:nvPicPr>
          <p:cNvPr id="7" name="Picture 3" descr="C:\Documents and Settings\Natasha\Рабочий стол\АВРОРА\_Презентация ректора\2.jpg"/>
          <p:cNvPicPr>
            <a:picLocks noChangeAspect="1" noChangeArrowheads="1"/>
          </p:cNvPicPr>
          <p:nvPr/>
        </p:nvPicPr>
        <p:blipFill>
          <a:blip r:embed="rId3" cstate="print"/>
          <a:srcRect/>
          <a:stretch>
            <a:fillRect/>
          </a:stretch>
        </p:blipFill>
        <p:spPr bwMode="auto">
          <a:xfrm>
            <a:off x="3779890" y="2924930"/>
            <a:ext cx="1080150" cy="1564503"/>
          </a:xfrm>
          <a:prstGeom prst="rect">
            <a:avLst/>
          </a:prstGeom>
          <a:noFill/>
        </p:spPr>
      </p:pic>
      <p:sp>
        <p:nvSpPr>
          <p:cNvPr id="11" name="AutoShape 23"/>
          <p:cNvSpPr>
            <a:spLocks noChangeArrowheads="1"/>
          </p:cNvSpPr>
          <p:nvPr/>
        </p:nvSpPr>
        <p:spPr bwMode="auto">
          <a:xfrm>
            <a:off x="971500" y="4437140"/>
            <a:ext cx="1211163" cy="325120"/>
          </a:xfrm>
          <a:prstGeom prst="roundRect">
            <a:avLst>
              <a:gd name="adj" fmla="val 16667"/>
            </a:avLst>
          </a:prstGeom>
          <a:solidFill>
            <a:srgbClr val="FFFFFF"/>
          </a:solidFill>
          <a:ln w="25400">
            <a:solidFill>
              <a:schemeClr val="accent1">
                <a:lumMod val="75000"/>
              </a:schemeClr>
            </a:solidFill>
            <a:round/>
            <a:headEnd/>
            <a:tailEnd/>
          </a:ln>
        </p:spPr>
        <p:txBody>
          <a:bodyPr rot="0" vert="horz" wrap="square" lIns="18000" tIns="18000" rIns="18000" bIns="18000" anchor="ctr" anchorCtr="0" upright="1">
            <a:noAutofit/>
          </a:bodyPr>
          <a:lstStyle/>
          <a:p>
            <a:pPr algn="ctr">
              <a:lnSpc>
                <a:spcPct val="150000"/>
              </a:lnSpc>
              <a:spcAft>
                <a:spcPts val="0"/>
              </a:spcAft>
            </a:pPr>
            <a:r>
              <a:rPr lang="en-US" sz="1400" b="1" dirty="0">
                <a:effectLst/>
                <a:latin typeface="Times New Roman"/>
                <a:ea typeface="Times New Roman"/>
              </a:rPr>
              <a:t>CFX-Solver</a:t>
            </a:r>
            <a:endParaRPr lang="ru-RU" sz="1600" b="1" dirty="0">
              <a:effectLst/>
              <a:latin typeface="Times New Roman"/>
              <a:ea typeface="Times New Roman"/>
            </a:endParaRPr>
          </a:p>
        </p:txBody>
      </p:sp>
      <p:cxnSp>
        <p:nvCxnSpPr>
          <p:cNvPr id="37" name="Прямая со стрелкой 36"/>
          <p:cNvCxnSpPr>
            <a:stCxn id="11" idx="3"/>
            <a:endCxn id="7" idx="1"/>
          </p:cNvCxnSpPr>
          <p:nvPr/>
        </p:nvCxnSpPr>
        <p:spPr>
          <a:xfrm flipV="1">
            <a:off x="2182663" y="3707182"/>
            <a:ext cx="1597227" cy="892518"/>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pic>
        <p:nvPicPr>
          <p:cNvPr id="66253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79890" y="4797190"/>
            <a:ext cx="1143000" cy="35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40" name="Прямая со стрелкой 39"/>
          <p:cNvCxnSpPr>
            <a:stCxn id="11" idx="3"/>
            <a:endCxn id="662530" idx="1"/>
          </p:cNvCxnSpPr>
          <p:nvPr/>
        </p:nvCxnSpPr>
        <p:spPr>
          <a:xfrm>
            <a:off x="2182663" y="4599700"/>
            <a:ext cx="1597227" cy="373703"/>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pic>
        <p:nvPicPr>
          <p:cNvPr id="66253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05760" y="5473796"/>
            <a:ext cx="1872260" cy="475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46" name="Прямая со стрелкой 45"/>
          <p:cNvCxnSpPr>
            <a:stCxn id="11" idx="3"/>
            <a:endCxn id="662532" idx="1"/>
          </p:cNvCxnSpPr>
          <p:nvPr/>
        </p:nvCxnSpPr>
        <p:spPr>
          <a:xfrm>
            <a:off x="2182663" y="4599700"/>
            <a:ext cx="1323097" cy="1111873"/>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724160" y="3501010"/>
            <a:ext cx="2880400" cy="369332"/>
          </a:xfrm>
          <a:prstGeom prst="rect">
            <a:avLst/>
          </a:prstGeom>
          <a:noFill/>
        </p:spPr>
        <p:txBody>
          <a:bodyPr wrap="square" rtlCol="0">
            <a:spAutoFit/>
          </a:bodyPr>
          <a:lstStyle/>
          <a:p>
            <a:r>
              <a:rPr lang="en-US" dirty="0" smtClean="0"/>
              <a:t>Hardware resources</a:t>
            </a:r>
            <a:endParaRPr lang="ru-RU" dirty="0"/>
          </a:p>
        </p:txBody>
      </p:sp>
      <p:sp>
        <p:nvSpPr>
          <p:cNvPr id="25" name="TextBox 24"/>
          <p:cNvSpPr txBox="1"/>
          <p:nvPr/>
        </p:nvSpPr>
        <p:spPr>
          <a:xfrm>
            <a:off x="5724160" y="4556609"/>
            <a:ext cx="2880400" cy="369332"/>
          </a:xfrm>
          <a:prstGeom prst="rect">
            <a:avLst/>
          </a:prstGeom>
          <a:noFill/>
        </p:spPr>
        <p:txBody>
          <a:bodyPr wrap="square" rtlCol="0">
            <a:spAutoFit/>
          </a:bodyPr>
          <a:lstStyle/>
          <a:p>
            <a:r>
              <a:rPr lang="en-US" dirty="0" smtClean="0"/>
              <a:t>Software resources</a:t>
            </a:r>
            <a:endParaRPr lang="ru-RU" dirty="0"/>
          </a:p>
        </p:txBody>
      </p:sp>
      <p:sp>
        <p:nvSpPr>
          <p:cNvPr id="26" name="TextBox 25"/>
          <p:cNvSpPr txBox="1"/>
          <p:nvPr/>
        </p:nvSpPr>
        <p:spPr>
          <a:xfrm>
            <a:off x="5724160" y="5502021"/>
            <a:ext cx="2880400" cy="369332"/>
          </a:xfrm>
          <a:prstGeom prst="rect">
            <a:avLst/>
          </a:prstGeom>
          <a:noFill/>
        </p:spPr>
        <p:txBody>
          <a:bodyPr wrap="square" rtlCol="0">
            <a:spAutoFit/>
          </a:bodyPr>
          <a:lstStyle/>
          <a:p>
            <a:r>
              <a:rPr lang="en-US" dirty="0" smtClean="0"/>
              <a:t>Licenses resources</a:t>
            </a:r>
            <a:endParaRPr lang="ru-RU" dirty="0"/>
          </a:p>
        </p:txBody>
      </p:sp>
      <p:sp>
        <p:nvSpPr>
          <p:cNvPr id="31" name="TextBox 30"/>
          <p:cNvSpPr txBox="1"/>
          <p:nvPr/>
        </p:nvSpPr>
        <p:spPr>
          <a:xfrm>
            <a:off x="3347830" y="2204830"/>
            <a:ext cx="2304320" cy="369332"/>
          </a:xfrm>
          <a:prstGeom prst="rect">
            <a:avLst/>
          </a:prstGeom>
          <a:noFill/>
        </p:spPr>
        <p:txBody>
          <a:bodyPr wrap="square" rtlCol="0">
            <a:spAutoFit/>
          </a:bodyPr>
          <a:lstStyle/>
          <a:p>
            <a:pPr algn="ctr"/>
            <a:r>
              <a:rPr lang="en-US" dirty="0" smtClean="0"/>
              <a:t>Target system</a:t>
            </a:r>
            <a:endParaRPr lang="ru-RU" dirty="0"/>
          </a:p>
        </p:txBody>
      </p:sp>
      <p:sp>
        <p:nvSpPr>
          <p:cNvPr id="16" name="Прямоугольник 15"/>
          <p:cNvSpPr/>
          <p:nvPr/>
        </p:nvSpPr>
        <p:spPr>
          <a:xfrm>
            <a:off x="179390" y="1484730"/>
            <a:ext cx="8353160" cy="954107"/>
          </a:xfrm>
          <a:prstGeom prst="rect">
            <a:avLst/>
          </a:prstGeom>
        </p:spPr>
        <p:txBody>
          <a:bodyPr wrap="square">
            <a:spAutoFit/>
          </a:bodyPr>
          <a:lstStyle/>
          <a:p>
            <a:pPr marL="273050" indent="-273050" eaLnBrk="0" hangingPunct="0">
              <a:spcBef>
                <a:spcPct val="20000"/>
              </a:spcBef>
              <a:buClr>
                <a:srgbClr val="0BD0D9"/>
              </a:buClr>
              <a:buSzPct val="95000"/>
              <a:buFont typeface="Wingdings 2" pitchFamily="18" charset="2"/>
              <a:buChar char=""/>
            </a:pPr>
            <a:r>
              <a:rPr lang="en-US" sz="2800" b="1" i="1" dirty="0" smtClean="0">
                <a:latin typeface="+mn-lt"/>
                <a:cs typeface="Arial" pitchFamily="34" charset="0"/>
              </a:rPr>
              <a:t>Resource</a:t>
            </a:r>
            <a:r>
              <a:rPr lang="en-US" sz="2800" dirty="0" smtClean="0">
                <a:latin typeface="+mn-lt"/>
                <a:cs typeface="Arial" pitchFamily="34" charset="0"/>
              </a:rPr>
              <a:t> is a hardware and software required to perform a </a:t>
            </a:r>
            <a:r>
              <a:rPr lang="en-US" sz="2800" i="1" dirty="0" smtClean="0">
                <a:latin typeface="+mn-lt"/>
                <a:cs typeface="Arial" pitchFamily="34" charset="0"/>
              </a:rPr>
              <a:t>Task</a:t>
            </a:r>
          </a:p>
        </p:txBody>
      </p:sp>
    </p:spTree>
    <p:extLst>
      <p:ext uri="{BB962C8B-B14F-4D97-AF65-F5344CB8AC3E}">
        <p14:creationId xmlns:p14="http://schemas.microsoft.com/office/powerpoint/2010/main" xmlns="" val="80974391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39440" y="2348850"/>
            <a:ext cx="7772400" cy="1362456"/>
          </a:xfrm>
        </p:spPr>
        <p:txBody>
          <a:bodyPr/>
          <a:lstStyle/>
          <a:p>
            <a:r>
              <a:rPr lang="en-US" sz="6000" dirty="0"/>
              <a:t>Distributed Virtual Test </a:t>
            </a:r>
            <a:r>
              <a:rPr lang="en-US" sz="6000" dirty="0" smtClean="0"/>
              <a:t>Bed</a:t>
            </a:r>
            <a:endParaRPr lang="ru-RU" dirty="0"/>
          </a:p>
        </p:txBody>
      </p:sp>
      <p:sp>
        <p:nvSpPr>
          <p:cNvPr id="4" name="Номер слайда 3"/>
          <p:cNvSpPr>
            <a:spLocks noGrp="1"/>
          </p:cNvSpPr>
          <p:nvPr>
            <p:ph type="sldNum" sz="quarter" idx="12"/>
          </p:nvPr>
        </p:nvSpPr>
        <p:spPr/>
        <p:txBody>
          <a:bodyPr/>
          <a:lstStyle/>
          <a:p>
            <a:pPr>
              <a:defRPr/>
            </a:pPr>
            <a:fld id="{D0CD074D-EFE3-43E3-89A5-E91EF8CAA72C}" type="slidenum">
              <a:rPr lang="ru-RU" smtClean="0"/>
              <a:pPr>
                <a:defRPr/>
              </a:pPr>
              <a:t>12</a:t>
            </a:fld>
            <a:endParaRPr lang="ru-RU"/>
          </a:p>
        </p:txBody>
      </p:sp>
    </p:spTree>
    <p:extLst>
      <p:ext uri="{BB962C8B-B14F-4D97-AF65-F5344CB8AC3E}">
        <p14:creationId xmlns:p14="http://schemas.microsoft.com/office/powerpoint/2010/main" xmlns="" val="1796266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8F70B776-FFF4-4742-B493-0E6BFB64B2AC}" type="slidenum">
              <a:rPr lang="ru-RU" smtClean="0"/>
              <a:pPr>
                <a:defRPr/>
              </a:pPr>
              <a:t>13</a:t>
            </a:fld>
            <a:endParaRPr lang="ru-RU" dirty="0"/>
          </a:p>
        </p:txBody>
      </p:sp>
      <p:sp>
        <p:nvSpPr>
          <p:cNvPr id="41" name="Прямоугольник 40"/>
          <p:cNvSpPr/>
          <p:nvPr/>
        </p:nvSpPr>
        <p:spPr>
          <a:xfrm>
            <a:off x="6009861" y="1292127"/>
            <a:ext cx="2103215" cy="26409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Заголовок 1"/>
          <p:cNvSpPr txBox="1">
            <a:spLocks/>
          </p:cNvSpPr>
          <p:nvPr/>
        </p:nvSpPr>
        <p:spPr>
          <a:xfrm>
            <a:off x="0" y="714356"/>
            <a:ext cx="9144000" cy="522288"/>
          </a:xfrm>
          <a:prstGeom prst="rect">
            <a:avLst/>
          </a:prstGeom>
        </p:spPr>
        <p:txBody>
          <a:bodyPr vert="horz" lIns="91440" tIns="45720" rIns="91440" bIns="45720" rtlCol="0" anchor="ctr">
            <a:normAutofit fontScale="92500" lnSpcReduction="10000"/>
          </a:bodyPr>
          <a:lstStyle/>
          <a:p>
            <a:pPr algn="ctr"/>
            <a:r>
              <a:rPr lang="en-US" sz="3200" b="1" dirty="0" smtClean="0">
                <a:solidFill>
                  <a:srgbClr val="DBF5F9">
                    <a:lumMod val="25000"/>
                  </a:srgbClr>
                </a:solidFill>
                <a:latin typeface="Arial" pitchFamily="34" charset="0"/>
                <a:ea typeface="+mj-ea"/>
                <a:cs typeface="Arial" pitchFamily="34" charset="0"/>
              </a:rPr>
              <a:t>Distributed Virtual Test Bed</a:t>
            </a:r>
            <a:endParaRPr kumimoji="0" lang="ru-RU" sz="4400" b="1" i="0" u="none" strike="noStrike" kern="1200" cap="none" spc="0" normalizeH="0" baseline="0" noProof="0" dirty="0" smtClean="0">
              <a:ln>
                <a:noFill/>
              </a:ln>
              <a:solidFill>
                <a:schemeClr val="tx1"/>
              </a:solidFill>
              <a:effectLst/>
              <a:uLnTx/>
              <a:uFillTx/>
              <a:latin typeface="+mj-lt"/>
              <a:ea typeface="+mj-ea"/>
              <a:cs typeface="+mj-cs"/>
            </a:endParaRPr>
          </a:p>
        </p:txBody>
      </p:sp>
      <p:graphicFrame>
        <p:nvGraphicFramePr>
          <p:cNvPr id="43" name="Object 3"/>
          <p:cNvGraphicFramePr>
            <a:graphicFrameLocks noChangeAspect="1"/>
          </p:cNvGraphicFramePr>
          <p:nvPr>
            <p:extLst>
              <p:ext uri="{D42A27DB-BD31-4B8C-83A1-F6EECF244321}">
                <p14:modId xmlns:p14="http://schemas.microsoft.com/office/powerpoint/2010/main" xmlns="" val="2614334585"/>
              </p:ext>
            </p:extLst>
          </p:nvPr>
        </p:nvGraphicFramePr>
        <p:xfrm>
          <a:off x="5205197" y="3692037"/>
          <a:ext cx="3757615" cy="3000450"/>
        </p:xfrm>
        <a:graphic>
          <a:graphicData uri="http://schemas.openxmlformats.org/presentationml/2006/ole">
            <p:oleObj spid="_x0000_s589903" name="Visio" r:id="rId5" imgW="6922100" imgH="5742373" progId="Visio.Drawing.11">
              <p:embed/>
            </p:oleObj>
          </a:graphicData>
        </a:graphic>
      </p:graphicFrame>
      <p:sp>
        <p:nvSpPr>
          <p:cNvPr id="44" name="TextBox 43"/>
          <p:cNvSpPr txBox="1"/>
          <p:nvPr/>
        </p:nvSpPr>
        <p:spPr>
          <a:xfrm>
            <a:off x="6385405" y="5519049"/>
            <a:ext cx="1643075" cy="646331"/>
          </a:xfrm>
          <a:prstGeom prst="rect">
            <a:avLst/>
          </a:prstGeom>
          <a:noFill/>
          <a:ln w="9525">
            <a:noFill/>
            <a:miter lim="800000"/>
            <a:headEnd/>
            <a:tailEnd/>
          </a:ln>
        </p:spPr>
        <p:txBody>
          <a:bodyPr wrap="square">
            <a:spAutoFit/>
          </a:bodyPr>
          <a:lstStyle/>
          <a:p>
            <a:pPr algn="ctr">
              <a:defRPr/>
            </a:pPr>
            <a:r>
              <a:rPr lang="en-US" b="1" dirty="0" smtClean="0">
                <a:effectLst>
                  <a:outerShdw blurRad="38100" dist="38100" dir="2700000" algn="tl">
                    <a:srgbClr val="000000">
                      <a:alpha val="43137"/>
                    </a:srgbClr>
                  </a:outerShdw>
                </a:effectLst>
              </a:rPr>
              <a:t>Resource</a:t>
            </a:r>
          </a:p>
          <a:p>
            <a:pPr algn="ctr">
              <a:defRPr/>
            </a:pPr>
            <a:r>
              <a:rPr lang="en-US" b="1" dirty="0" smtClean="0">
                <a:effectLst>
                  <a:outerShdw blurRad="38100" dist="38100" dir="2700000" algn="tl">
                    <a:srgbClr val="000000">
                      <a:alpha val="43137"/>
                    </a:srgbClr>
                  </a:outerShdw>
                </a:effectLst>
              </a:rPr>
              <a:t>Broker</a:t>
            </a:r>
            <a:endParaRPr lang="ru-RU" b="1" dirty="0">
              <a:effectLst>
                <a:outerShdw blurRad="38100" dist="38100" dir="2700000" algn="tl">
                  <a:srgbClr val="000000">
                    <a:alpha val="43137"/>
                  </a:srgbClr>
                </a:outerShdw>
              </a:effectLst>
            </a:endParaRPr>
          </a:p>
        </p:txBody>
      </p:sp>
      <p:sp>
        <p:nvSpPr>
          <p:cNvPr id="45" name="TextBox 44"/>
          <p:cNvSpPr txBox="1"/>
          <p:nvPr/>
        </p:nvSpPr>
        <p:spPr>
          <a:xfrm>
            <a:off x="4732648" y="6250955"/>
            <a:ext cx="2088291" cy="523220"/>
          </a:xfrm>
          <a:prstGeom prst="rect">
            <a:avLst/>
          </a:prstGeom>
          <a:noFill/>
          <a:ln w="9525">
            <a:noFill/>
            <a:miter lim="800000"/>
            <a:headEnd/>
            <a:tailEnd/>
          </a:ln>
        </p:spPr>
        <p:txBody>
          <a:bodyPr wrap="square">
            <a:spAutoFit/>
          </a:bodyPr>
          <a:lstStyle/>
          <a:p>
            <a:pPr>
              <a:defRPr/>
            </a:pPr>
            <a:r>
              <a:rPr lang="en-US" sz="2800" b="1" dirty="0" smtClean="0">
                <a:effectLst>
                  <a:outerShdw blurRad="38100" dist="38100" dir="2700000" algn="tl">
                    <a:srgbClr val="000000">
                      <a:alpha val="43137"/>
                    </a:srgbClr>
                  </a:outerShdw>
                </a:effectLst>
              </a:rPr>
              <a:t>UNICORE</a:t>
            </a:r>
            <a:endParaRPr lang="ru-RU" sz="2800" b="1" dirty="0">
              <a:effectLst>
                <a:outerShdw blurRad="38100" dist="38100" dir="2700000" algn="tl">
                  <a:srgbClr val="000000">
                    <a:alpha val="43137"/>
                  </a:srgbClr>
                </a:outerShdw>
              </a:effectLst>
            </a:endParaRPr>
          </a:p>
        </p:txBody>
      </p:sp>
      <p:sp>
        <p:nvSpPr>
          <p:cNvPr id="46" name="Полилиния 45"/>
          <p:cNvSpPr/>
          <p:nvPr/>
        </p:nvSpPr>
        <p:spPr>
          <a:xfrm flipH="1">
            <a:off x="6861378" y="4088787"/>
            <a:ext cx="72009" cy="709861"/>
          </a:xfrm>
          <a:custGeom>
            <a:avLst/>
            <a:gdLst>
              <a:gd name="connsiteX0" fmla="*/ 0 w 1676400"/>
              <a:gd name="connsiteY0" fmla="*/ 0 h 2413000"/>
              <a:gd name="connsiteX1" fmla="*/ 1358900 w 1676400"/>
              <a:gd name="connsiteY1" fmla="*/ 1460500 h 2413000"/>
              <a:gd name="connsiteX2" fmla="*/ 1676400 w 1676400"/>
              <a:gd name="connsiteY2" fmla="*/ 2413000 h 2413000"/>
              <a:gd name="connsiteX0" fmla="*/ 0 w 2235175"/>
              <a:gd name="connsiteY0" fmla="*/ 0 h 3526630"/>
              <a:gd name="connsiteX1" fmla="*/ 1358900 w 2235175"/>
              <a:gd name="connsiteY1" fmla="*/ 1460500 h 3526630"/>
              <a:gd name="connsiteX2" fmla="*/ 2235175 w 2235175"/>
              <a:gd name="connsiteY2" fmla="*/ 3526630 h 3526630"/>
              <a:gd name="connsiteX0" fmla="*/ 0 w 2394998"/>
              <a:gd name="connsiteY0" fmla="*/ 0 h 3697560"/>
              <a:gd name="connsiteX1" fmla="*/ 1518723 w 2394998"/>
              <a:gd name="connsiteY1" fmla="*/ 1631430 h 3697560"/>
              <a:gd name="connsiteX2" fmla="*/ 2394998 w 2394998"/>
              <a:gd name="connsiteY2" fmla="*/ 3697560 h 3697560"/>
              <a:gd name="connsiteX0" fmla="*/ 0 w 2394998"/>
              <a:gd name="connsiteY0" fmla="*/ 0 h 3697560"/>
              <a:gd name="connsiteX1" fmla="*/ 1518723 w 2394998"/>
              <a:gd name="connsiteY1" fmla="*/ 1631430 h 3697560"/>
              <a:gd name="connsiteX2" fmla="*/ 2394998 w 2394998"/>
              <a:gd name="connsiteY2" fmla="*/ 3697560 h 3697560"/>
              <a:gd name="connsiteX0" fmla="*/ 0 w 2394998"/>
              <a:gd name="connsiteY0" fmla="*/ 0 h 3697560"/>
              <a:gd name="connsiteX1" fmla="*/ 1071658 w 2394998"/>
              <a:gd name="connsiteY1" fmla="*/ 2188213 h 3697560"/>
              <a:gd name="connsiteX2" fmla="*/ 2394998 w 2394998"/>
              <a:gd name="connsiteY2" fmla="*/ 3697560 h 3697560"/>
              <a:gd name="connsiteX0" fmla="*/ 0 w 2361993"/>
              <a:gd name="connsiteY0" fmla="*/ 0 h 4033376"/>
              <a:gd name="connsiteX1" fmla="*/ 1071658 w 2361993"/>
              <a:gd name="connsiteY1" fmla="*/ 2188213 h 4033376"/>
              <a:gd name="connsiteX2" fmla="*/ 2361993 w 2361993"/>
              <a:gd name="connsiteY2" fmla="*/ 4033376 h 4033376"/>
              <a:gd name="connsiteX0" fmla="*/ 0 w 1150380"/>
              <a:gd name="connsiteY0" fmla="*/ 0 h 4033376"/>
              <a:gd name="connsiteX1" fmla="*/ 1071658 w 1150380"/>
              <a:gd name="connsiteY1" fmla="*/ 2188213 h 4033376"/>
              <a:gd name="connsiteX2" fmla="*/ 472328 w 1150380"/>
              <a:gd name="connsiteY2" fmla="*/ 4033376 h 4033376"/>
              <a:gd name="connsiteX0" fmla="*/ 0 w 835377"/>
              <a:gd name="connsiteY0" fmla="*/ 0 h 4033376"/>
              <a:gd name="connsiteX1" fmla="*/ 756655 w 835377"/>
              <a:gd name="connsiteY1" fmla="*/ 2188213 h 4033376"/>
              <a:gd name="connsiteX2" fmla="*/ 472328 w 835377"/>
              <a:gd name="connsiteY2" fmla="*/ 4033376 h 4033376"/>
              <a:gd name="connsiteX0" fmla="*/ 0 w 835377"/>
              <a:gd name="connsiteY0" fmla="*/ 0 h 4033376"/>
              <a:gd name="connsiteX1" fmla="*/ 756655 w 835377"/>
              <a:gd name="connsiteY1" fmla="*/ 2188213 h 4033376"/>
              <a:gd name="connsiteX2" fmla="*/ 472328 w 835377"/>
              <a:gd name="connsiteY2" fmla="*/ 4033376 h 4033376"/>
              <a:gd name="connsiteX0" fmla="*/ 0 w 860523"/>
              <a:gd name="connsiteY0" fmla="*/ 0 h 4336479"/>
              <a:gd name="connsiteX1" fmla="*/ 756655 w 860523"/>
              <a:gd name="connsiteY1" fmla="*/ 2188213 h 4336479"/>
              <a:gd name="connsiteX2" fmla="*/ 623204 w 860523"/>
              <a:gd name="connsiteY2" fmla="*/ 4336479 h 4336479"/>
              <a:gd name="connsiteX0" fmla="*/ 0 w 623204"/>
              <a:gd name="connsiteY0" fmla="*/ 0 h 4336479"/>
              <a:gd name="connsiteX1" fmla="*/ 441652 w 623204"/>
              <a:gd name="connsiteY1" fmla="*/ 2188213 h 4336479"/>
              <a:gd name="connsiteX2" fmla="*/ 623204 w 623204"/>
              <a:gd name="connsiteY2" fmla="*/ 4336479 h 4336479"/>
            </a:gdLst>
            <a:ahLst/>
            <a:cxnLst>
              <a:cxn ang="0">
                <a:pos x="connsiteX0" y="connsiteY0"/>
              </a:cxn>
              <a:cxn ang="0">
                <a:pos x="connsiteX1" y="connsiteY1"/>
              </a:cxn>
              <a:cxn ang="0">
                <a:pos x="connsiteX2" y="connsiteY2"/>
              </a:cxn>
            </a:cxnLst>
            <a:rect l="l" t="t" r="r" b="b"/>
            <a:pathLst>
              <a:path w="623204" h="4336479">
                <a:moveTo>
                  <a:pt x="0" y="0"/>
                </a:moveTo>
                <a:cubicBezTo>
                  <a:pt x="213325" y="926300"/>
                  <a:pt x="337785" y="1465467"/>
                  <a:pt x="441652" y="2188213"/>
                </a:cubicBezTo>
                <a:cubicBezTo>
                  <a:pt x="545519" y="2910959"/>
                  <a:pt x="591454" y="4205246"/>
                  <a:pt x="623204" y="4336479"/>
                </a:cubicBezTo>
              </a:path>
            </a:pathLst>
          </a:custGeom>
          <a:ln w="444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sz="1400"/>
          </a:p>
        </p:txBody>
      </p:sp>
      <p:sp>
        <p:nvSpPr>
          <p:cNvPr id="47" name="Полилиния 46"/>
          <p:cNvSpPr/>
          <p:nvPr/>
        </p:nvSpPr>
        <p:spPr>
          <a:xfrm rot="14056679">
            <a:off x="7364815" y="5435949"/>
            <a:ext cx="537124" cy="134281"/>
          </a:xfrm>
          <a:custGeom>
            <a:avLst/>
            <a:gdLst>
              <a:gd name="connsiteX0" fmla="*/ 1037167 w 1037167"/>
              <a:gd name="connsiteY0" fmla="*/ 0 h 1130300"/>
              <a:gd name="connsiteX1" fmla="*/ 656167 w 1037167"/>
              <a:gd name="connsiteY1" fmla="*/ 571500 h 1130300"/>
              <a:gd name="connsiteX2" fmla="*/ 8467 w 1037167"/>
              <a:gd name="connsiteY2" fmla="*/ 1130300 h 1130300"/>
              <a:gd name="connsiteX0" fmla="*/ 1037169 w 1037169"/>
              <a:gd name="connsiteY0" fmla="*/ 53046 h 624567"/>
              <a:gd name="connsiteX1" fmla="*/ 656169 w 1037169"/>
              <a:gd name="connsiteY1" fmla="*/ 624546 h 624567"/>
              <a:gd name="connsiteX2" fmla="*/ 8468 w 1037169"/>
              <a:gd name="connsiteY2" fmla="*/ 52919 h 624567"/>
              <a:gd name="connsiteX0" fmla="*/ 1037167 w 1037167"/>
              <a:gd name="connsiteY0" fmla="*/ 0 h 2329868"/>
              <a:gd name="connsiteX1" fmla="*/ 656167 w 1037167"/>
              <a:gd name="connsiteY1" fmla="*/ 2078692 h 2329868"/>
              <a:gd name="connsiteX2" fmla="*/ 8466 w 1037167"/>
              <a:gd name="connsiteY2" fmla="*/ 1507065 h 2329868"/>
              <a:gd name="connsiteX0" fmla="*/ 1037169 w 1037169"/>
              <a:gd name="connsiteY0" fmla="*/ 0 h 1507066"/>
              <a:gd name="connsiteX1" fmla="*/ 656169 w 1037169"/>
              <a:gd name="connsiteY1" fmla="*/ 948266 h 1507066"/>
              <a:gd name="connsiteX2" fmla="*/ 8468 w 1037169"/>
              <a:gd name="connsiteY2" fmla="*/ 1507065 h 1507066"/>
              <a:gd name="connsiteX0" fmla="*/ 784374 w 784374"/>
              <a:gd name="connsiteY0" fmla="*/ 0 h 1073836"/>
              <a:gd name="connsiteX1" fmla="*/ 403374 w 784374"/>
              <a:gd name="connsiteY1" fmla="*/ 948266 h 1073836"/>
              <a:gd name="connsiteX2" fmla="*/ 8468 w 784374"/>
              <a:gd name="connsiteY2" fmla="*/ 753406 h 1073836"/>
              <a:gd name="connsiteX0" fmla="*/ 784372 w 784372"/>
              <a:gd name="connsiteY0" fmla="*/ 0 h 753407"/>
              <a:gd name="connsiteX1" fmla="*/ 529742 w 784372"/>
              <a:gd name="connsiteY1" fmla="*/ 571373 h 753407"/>
              <a:gd name="connsiteX2" fmla="*/ 8466 w 784372"/>
              <a:gd name="connsiteY2" fmla="*/ 753406 h 753407"/>
              <a:gd name="connsiteX0" fmla="*/ 1119690 w 1119690"/>
              <a:gd name="connsiteY0" fmla="*/ 0 h 1019403"/>
              <a:gd name="connsiteX1" fmla="*/ 529744 w 1119690"/>
              <a:gd name="connsiteY1" fmla="*/ 837369 h 1019403"/>
              <a:gd name="connsiteX2" fmla="*/ 8468 w 1119690"/>
              <a:gd name="connsiteY2" fmla="*/ 1019402 h 1019403"/>
              <a:gd name="connsiteX0" fmla="*/ 1336418 w 1336418"/>
              <a:gd name="connsiteY0" fmla="*/ 0 h 995733"/>
              <a:gd name="connsiteX1" fmla="*/ 746472 w 1336418"/>
              <a:gd name="connsiteY1" fmla="*/ 837369 h 995733"/>
              <a:gd name="connsiteX2" fmla="*/ 8466 w 1336418"/>
              <a:gd name="connsiteY2" fmla="*/ 950197 h 995733"/>
            </a:gdLst>
            <a:ahLst/>
            <a:cxnLst>
              <a:cxn ang="0">
                <a:pos x="connsiteX0" y="connsiteY0"/>
              </a:cxn>
              <a:cxn ang="0">
                <a:pos x="connsiteX1" y="connsiteY1"/>
              </a:cxn>
              <a:cxn ang="0">
                <a:pos x="connsiteX2" y="connsiteY2"/>
              </a:cxn>
            </a:cxnLst>
            <a:rect l="l" t="t" r="r" b="b"/>
            <a:pathLst>
              <a:path w="1336418" h="995733">
                <a:moveTo>
                  <a:pt x="1336418" y="0"/>
                </a:moveTo>
                <a:cubicBezTo>
                  <a:pt x="1231643" y="191558"/>
                  <a:pt x="967797" y="679003"/>
                  <a:pt x="746472" y="837369"/>
                </a:cubicBezTo>
                <a:cubicBezTo>
                  <a:pt x="525147" y="995735"/>
                  <a:pt x="-1" y="897280"/>
                  <a:pt x="8466" y="950197"/>
                </a:cubicBezTo>
              </a:path>
            </a:pathLst>
          </a:cu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sz="1400"/>
          </a:p>
        </p:txBody>
      </p:sp>
      <p:sp>
        <p:nvSpPr>
          <p:cNvPr id="48" name="Полилиния 47"/>
          <p:cNvSpPr/>
          <p:nvPr/>
        </p:nvSpPr>
        <p:spPr>
          <a:xfrm rot="14056679">
            <a:off x="7651092" y="4905628"/>
            <a:ext cx="169262" cy="524712"/>
          </a:xfrm>
          <a:custGeom>
            <a:avLst/>
            <a:gdLst>
              <a:gd name="connsiteX0" fmla="*/ 1037167 w 1037167"/>
              <a:gd name="connsiteY0" fmla="*/ 0 h 1130300"/>
              <a:gd name="connsiteX1" fmla="*/ 656167 w 1037167"/>
              <a:gd name="connsiteY1" fmla="*/ 571500 h 1130300"/>
              <a:gd name="connsiteX2" fmla="*/ 8467 w 1037167"/>
              <a:gd name="connsiteY2" fmla="*/ 1130300 h 1130300"/>
              <a:gd name="connsiteX0" fmla="*/ 1037169 w 1037169"/>
              <a:gd name="connsiteY0" fmla="*/ 53046 h 624567"/>
              <a:gd name="connsiteX1" fmla="*/ 656169 w 1037169"/>
              <a:gd name="connsiteY1" fmla="*/ 624546 h 624567"/>
              <a:gd name="connsiteX2" fmla="*/ 8468 w 1037169"/>
              <a:gd name="connsiteY2" fmla="*/ 52919 h 624567"/>
              <a:gd name="connsiteX0" fmla="*/ 1037167 w 1037167"/>
              <a:gd name="connsiteY0" fmla="*/ 0 h 2329868"/>
              <a:gd name="connsiteX1" fmla="*/ 656167 w 1037167"/>
              <a:gd name="connsiteY1" fmla="*/ 2078692 h 2329868"/>
              <a:gd name="connsiteX2" fmla="*/ 8466 w 1037167"/>
              <a:gd name="connsiteY2" fmla="*/ 1507065 h 2329868"/>
              <a:gd name="connsiteX0" fmla="*/ 1037169 w 1037169"/>
              <a:gd name="connsiteY0" fmla="*/ 0 h 1507066"/>
              <a:gd name="connsiteX1" fmla="*/ 656169 w 1037169"/>
              <a:gd name="connsiteY1" fmla="*/ 948266 h 1507066"/>
              <a:gd name="connsiteX2" fmla="*/ 8468 w 1037169"/>
              <a:gd name="connsiteY2" fmla="*/ 1507065 h 1507066"/>
              <a:gd name="connsiteX0" fmla="*/ 784374 w 784374"/>
              <a:gd name="connsiteY0" fmla="*/ 0 h 1073836"/>
              <a:gd name="connsiteX1" fmla="*/ 403374 w 784374"/>
              <a:gd name="connsiteY1" fmla="*/ 948266 h 1073836"/>
              <a:gd name="connsiteX2" fmla="*/ 8468 w 784374"/>
              <a:gd name="connsiteY2" fmla="*/ 753406 h 1073836"/>
              <a:gd name="connsiteX0" fmla="*/ 784372 w 784372"/>
              <a:gd name="connsiteY0" fmla="*/ 0 h 753407"/>
              <a:gd name="connsiteX1" fmla="*/ 529742 w 784372"/>
              <a:gd name="connsiteY1" fmla="*/ 571373 h 753407"/>
              <a:gd name="connsiteX2" fmla="*/ 8466 w 784372"/>
              <a:gd name="connsiteY2" fmla="*/ 753406 h 753407"/>
              <a:gd name="connsiteX0" fmla="*/ 1119690 w 1119690"/>
              <a:gd name="connsiteY0" fmla="*/ 0 h 1019403"/>
              <a:gd name="connsiteX1" fmla="*/ 529744 w 1119690"/>
              <a:gd name="connsiteY1" fmla="*/ 837369 h 1019403"/>
              <a:gd name="connsiteX2" fmla="*/ 8468 w 1119690"/>
              <a:gd name="connsiteY2" fmla="*/ 1019402 h 1019403"/>
              <a:gd name="connsiteX0" fmla="*/ 1336418 w 1336418"/>
              <a:gd name="connsiteY0" fmla="*/ 0 h 995733"/>
              <a:gd name="connsiteX1" fmla="*/ 746472 w 1336418"/>
              <a:gd name="connsiteY1" fmla="*/ 837369 h 995733"/>
              <a:gd name="connsiteX2" fmla="*/ 8466 w 1336418"/>
              <a:gd name="connsiteY2" fmla="*/ 950197 h 995733"/>
              <a:gd name="connsiteX0" fmla="*/ 797718 w 797718"/>
              <a:gd name="connsiteY0" fmla="*/ 0 h 3859061"/>
              <a:gd name="connsiteX1" fmla="*/ 207772 w 797718"/>
              <a:gd name="connsiteY1" fmla="*/ 837369 h 3859061"/>
              <a:gd name="connsiteX2" fmla="*/ 8467 w 797718"/>
              <a:gd name="connsiteY2" fmla="*/ 3859061 h 3859061"/>
              <a:gd name="connsiteX0" fmla="*/ 536354 w 536354"/>
              <a:gd name="connsiteY0" fmla="*/ 0 h 4577517"/>
              <a:gd name="connsiteX1" fmla="*/ 207772 w 536354"/>
              <a:gd name="connsiteY1" fmla="*/ 1555825 h 4577517"/>
              <a:gd name="connsiteX2" fmla="*/ 8467 w 536354"/>
              <a:gd name="connsiteY2" fmla="*/ 4577517 h 4577517"/>
            </a:gdLst>
            <a:ahLst/>
            <a:cxnLst>
              <a:cxn ang="0">
                <a:pos x="connsiteX0" y="connsiteY0"/>
              </a:cxn>
              <a:cxn ang="0">
                <a:pos x="connsiteX1" y="connsiteY1"/>
              </a:cxn>
              <a:cxn ang="0">
                <a:pos x="connsiteX2" y="connsiteY2"/>
              </a:cxn>
            </a:cxnLst>
            <a:rect l="l" t="t" r="r" b="b"/>
            <a:pathLst>
              <a:path w="536354" h="4577517">
                <a:moveTo>
                  <a:pt x="536354" y="0"/>
                </a:moveTo>
                <a:cubicBezTo>
                  <a:pt x="431579" y="191558"/>
                  <a:pt x="295753" y="792906"/>
                  <a:pt x="207772" y="1555825"/>
                </a:cubicBezTo>
                <a:cubicBezTo>
                  <a:pt x="119791" y="2318745"/>
                  <a:pt x="0" y="4524600"/>
                  <a:pt x="8467" y="4577517"/>
                </a:cubicBezTo>
              </a:path>
            </a:pathLst>
          </a:cu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sz="1400"/>
          </a:p>
        </p:txBody>
      </p:sp>
      <p:sp>
        <p:nvSpPr>
          <p:cNvPr id="49" name="Полилиния 48"/>
          <p:cNvSpPr/>
          <p:nvPr/>
        </p:nvSpPr>
        <p:spPr>
          <a:xfrm rot="2574029">
            <a:off x="6558186" y="5199705"/>
            <a:ext cx="45719" cy="655614"/>
          </a:xfrm>
          <a:custGeom>
            <a:avLst/>
            <a:gdLst>
              <a:gd name="connsiteX0" fmla="*/ 1037167 w 1037167"/>
              <a:gd name="connsiteY0" fmla="*/ 0 h 1130300"/>
              <a:gd name="connsiteX1" fmla="*/ 656167 w 1037167"/>
              <a:gd name="connsiteY1" fmla="*/ 571500 h 1130300"/>
              <a:gd name="connsiteX2" fmla="*/ 8467 w 1037167"/>
              <a:gd name="connsiteY2" fmla="*/ 1130300 h 1130300"/>
              <a:gd name="connsiteX0" fmla="*/ 1037169 w 1037169"/>
              <a:gd name="connsiteY0" fmla="*/ 53046 h 624567"/>
              <a:gd name="connsiteX1" fmla="*/ 656169 w 1037169"/>
              <a:gd name="connsiteY1" fmla="*/ 624546 h 624567"/>
              <a:gd name="connsiteX2" fmla="*/ 8468 w 1037169"/>
              <a:gd name="connsiteY2" fmla="*/ 52919 h 624567"/>
              <a:gd name="connsiteX0" fmla="*/ 1037167 w 1037167"/>
              <a:gd name="connsiteY0" fmla="*/ 0 h 2329868"/>
              <a:gd name="connsiteX1" fmla="*/ 656167 w 1037167"/>
              <a:gd name="connsiteY1" fmla="*/ 2078692 h 2329868"/>
              <a:gd name="connsiteX2" fmla="*/ 8466 w 1037167"/>
              <a:gd name="connsiteY2" fmla="*/ 1507065 h 2329868"/>
              <a:gd name="connsiteX0" fmla="*/ 1037169 w 1037169"/>
              <a:gd name="connsiteY0" fmla="*/ 0 h 1507066"/>
              <a:gd name="connsiteX1" fmla="*/ 656169 w 1037169"/>
              <a:gd name="connsiteY1" fmla="*/ 948266 h 1507066"/>
              <a:gd name="connsiteX2" fmla="*/ 8468 w 1037169"/>
              <a:gd name="connsiteY2" fmla="*/ 1507065 h 1507066"/>
              <a:gd name="connsiteX0" fmla="*/ 784374 w 784374"/>
              <a:gd name="connsiteY0" fmla="*/ 0 h 1073836"/>
              <a:gd name="connsiteX1" fmla="*/ 403374 w 784374"/>
              <a:gd name="connsiteY1" fmla="*/ 948266 h 1073836"/>
              <a:gd name="connsiteX2" fmla="*/ 8468 w 784374"/>
              <a:gd name="connsiteY2" fmla="*/ 753406 h 1073836"/>
              <a:gd name="connsiteX0" fmla="*/ 784372 w 784372"/>
              <a:gd name="connsiteY0" fmla="*/ 0 h 753407"/>
              <a:gd name="connsiteX1" fmla="*/ 529742 w 784372"/>
              <a:gd name="connsiteY1" fmla="*/ 571373 h 753407"/>
              <a:gd name="connsiteX2" fmla="*/ 8466 w 784372"/>
              <a:gd name="connsiteY2" fmla="*/ 753406 h 753407"/>
              <a:gd name="connsiteX0" fmla="*/ 1119690 w 1119690"/>
              <a:gd name="connsiteY0" fmla="*/ 0 h 1019403"/>
              <a:gd name="connsiteX1" fmla="*/ 529744 w 1119690"/>
              <a:gd name="connsiteY1" fmla="*/ 837369 h 1019403"/>
              <a:gd name="connsiteX2" fmla="*/ 8468 w 1119690"/>
              <a:gd name="connsiteY2" fmla="*/ 1019402 h 1019403"/>
              <a:gd name="connsiteX0" fmla="*/ 1336418 w 1336418"/>
              <a:gd name="connsiteY0" fmla="*/ 0 h 995733"/>
              <a:gd name="connsiteX1" fmla="*/ 746472 w 1336418"/>
              <a:gd name="connsiteY1" fmla="*/ 837369 h 995733"/>
              <a:gd name="connsiteX2" fmla="*/ 8466 w 1336418"/>
              <a:gd name="connsiteY2" fmla="*/ 950197 h 995733"/>
              <a:gd name="connsiteX0" fmla="*/ 797718 w 797718"/>
              <a:gd name="connsiteY0" fmla="*/ 0 h 3859061"/>
              <a:gd name="connsiteX1" fmla="*/ 207772 w 797718"/>
              <a:gd name="connsiteY1" fmla="*/ 837369 h 3859061"/>
              <a:gd name="connsiteX2" fmla="*/ 8467 w 797718"/>
              <a:gd name="connsiteY2" fmla="*/ 3859061 h 3859061"/>
              <a:gd name="connsiteX0" fmla="*/ 536354 w 536354"/>
              <a:gd name="connsiteY0" fmla="*/ 0 h 4577517"/>
              <a:gd name="connsiteX1" fmla="*/ 207772 w 536354"/>
              <a:gd name="connsiteY1" fmla="*/ 1555825 h 4577517"/>
              <a:gd name="connsiteX2" fmla="*/ 8467 w 536354"/>
              <a:gd name="connsiteY2" fmla="*/ 4577517 h 4577517"/>
              <a:gd name="connsiteX0" fmla="*/ 199504 w 239610"/>
              <a:gd name="connsiteY0" fmla="*/ 0 h 5544963"/>
              <a:gd name="connsiteX1" fmla="*/ 207772 w 239610"/>
              <a:gd name="connsiteY1" fmla="*/ 2523271 h 5544963"/>
              <a:gd name="connsiteX2" fmla="*/ 8467 w 239610"/>
              <a:gd name="connsiteY2" fmla="*/ 5544963 h 5544963"/>
              <a:gd name="connsiteX0" fmla="*/ 374924 w 374924"/>
              <a:gd name="connsiteY0" fmla="*/ 0 h 5544963"/>
              <a:gd name="connsiteX1" fmla="*/ 31839 w 374924"/>
              <a:gd name="connsiteY1" fmla="*/ 2284281 h 5544963"/>
              <a:gd name="connsiteX2" fmla="*/ 183887 w 374924"/>
              <a:gd name="connsiteY2" fmla="*/ 5544963 h 5544963"/>
              <a:gd name="connsiteX0" fmla="*/ 244709 w 244709"/>
              <a:gd name="connsiteY0" fmla="*/ 0 h 5108090"/>
              <a:gd name="connsiteX1" fmla="*/ 13238 w 244709"/>
              <a:gd name="connsiteY1" fmla="*/ 1847408 h 5108090"/>
              <a:gd name="connsiteX2" fmla="*/ 165286 w 244709"/>
              <a:gd name="connsiteY2" fmla="*/ 5108090 h 5108090"/>
            </a:gdLst>
            <a:ahLst/>
            <a:cxnLst>
              <a:cxn ang="0">
                <a:pos x="connsiteX0" y="connsiteY0"/>
              </a:cxn>
              <a:cxn ang="0">
                <a:pos x="connsiteX1" y="connsiteY1"/>
              </a:cxn>
              <a:cxn ang="0">
                <a:pos x="connsiteX2" y="connsiteY2"/>
              </a:cxn>
            </a:cxnLst>
            <a:rect l="l" t="t" r="r" b="b"/>
            <a:pathLst>
              <a:path w="244709" h="5108090">
                <a:moveTo>
                  <a:pt x="244709" y="0"/>
                </a:moveTo>
                <a:cubicBezTo>
                  <a:pt x="139934" y="191558"/>
                  <a:pt x="26475" y="996060"/>
                  <a:pt x="13238" y="1847408"/>
                </a:cubicBezTo>
                <a:cubicBezTo>
                  <a:pt x="1" y="2698756"/>
                  <a:pt x="156819" y="5055173"/>
                  <a:pt x="165286" y="5108090"/>
                </a:cubicBezTo>
              </a:path>
            </a:pathLst>
          </a:cu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sz="1400"/>
          </a:p>
        </p:txBody>
      </p:sp>
      <p:sp>
        <p:nvSpPr>
          <p:cNvPr id="50" name="Полилиния 49"/>
          <p:cNvSpPr/>
          <p:nvPr/>
        </p:nvSpPr>
        <p:spPr>
          <a:xfrm>
            <a:off x="6285315" y="4016779"/>
            <a:ext cx="1296144" cy="2028998"/>
          </a:xfrm>
          <a:custGeom>
            <a:avLst/>
            <a:gdLst>
              <a:gd name="connsiteX0" fmla="*/ 0 w 1676400"/>
              <a:gd name="connsiteY0" fmla="*/ 0 h 2413000"/>
              <a:gd name="connsiteX1" fmla="*/ 1358900 w 1676400"/>
              <a:gd name="connsiteY1" fmla="*/ 1460500 h 2413000"/>
              <a:gd name="connsiteX2" fmla="*/ 1676400 w 1676400"/>
              <a:gd name="connsiteY2" fmla="*/ 2413000 h 2413000"/>
              <a:gd name="connsiteX0" fmla="*/ 0 w 2235175"/>
              <a:gd name="connsiteY0" fmla="*/ 0 h 3526630"/>
              <a:gd name="connsiteX1" fmla="*/ 1358900 w 2235175"/>
              <a:gd name="connsiteY1" fmla="*/ 1460500 h 3526630"/>
              <a:gd name="connsiteX2" fmla="*/ 2235175 w 2235175"/>
              <a:gd name="connsiteY2" fmla="*/ 3526630 h 3526630"/>
              <a:gd name="connsiteX0" fmla="*/ 0 w 2394998"/>
              <a:gd name="connsiteY0" fmla="*/ 0 h 3697560"/>
              <a:gd name="connsiteX1" fmla="*/ 1518723 w 2394998"/>
              <a:gd name="connsiteY1" fmla="*/ 1631430 h 3697560"/>
              <a:gd name="connsiteX2" fmla="*/ 2394998 w 2394998"/>
              <a:gd name="connsiteY2" fmla="*/ 3697560 h 3697560"/>
              <a:gd name="connsiteX0" fmla="*/ 0 w 2394998"/>
              <a:gd name="connsiteY0" fmla="*/ 0 h 3697560"/>
              <a:gd name="connsiteX1" fmla="*/ 1518723 w 2394998"/>
              <a:gd name="connsiteY1" fmla="*/ 1631430 h 3697560"/>
              <a:gd name="connsiteX2" fmla="*/ 2394998 w 2394998"/>
              <a:gd name="connsiteY2" fmla="*/ 3697560 h 3697560"/>
              <a:gd name="connsiteX0" fmla="*/ 0 w 2394998"/>
              <a:gd name="connsiteY0" fmla="*/ 0 h 3697560"/>
              <a:gd name="connsiteX1" fmla="*/ 1071658 w 2394998"/>
              <a:gd name="connsiteY1" fmla="*/ 2188213 h 3697560"/>
              <a:gd name="connsiteX2" fmla="*/ 2394998 w 2394998"/>
              <a:gd name="connsiteY2" fmla="*/ 3697560 h 3697560"/>
              <a:gd name="connsiteX0" fmla="*/ 0 w 2361993"/>
              <a:gd name="connsiteY0" fmla="*/ 0 h 4033376"/>
              <a:gd name="connsiteX1" fmla="*/ 1071658 w 2361993"/>
              <a:gd name="connsiteY1" fmla="*/ 2188213 h 4033376"/>
              <a:gd name="connsiteX2" fmla="*/ 2361993 w 2361993"/>
              <a:gd name="connsiteY2" fmla="*/ 4033376 h 4033376"/>
              <a:gd name="connsiteX0" fmla="*/ 0 w 1150380"/>
              <a:gd name="connsiteY0" fmla="*/ 0 h 4033376"/>
              <a:gd name="connsiteX1" fmla="*/ 1071658 w 1150380"/>
              <a:gd name="connsiteY1" fmla="*/ 2188213 h 4033376"/>
              <a:gd name="connsiteX2" fmla="*/ 472328 w 1150380"/>
              <a:gd name="connsiteY2" fmla="*/ 4033376 h 4033376"/>
              <a:gd name="connsiteX0" fmla="*/ 0 w 835377"/>
              <a:gd name="connsiteY0" fmla="*/ 0 h 4033376"/>
              <a:gd name="connsiteX1" fmla="*/ 756655 w 835377"/>
              <a:gd name="connsiteY1" fmla="*/ 2188213 h 4033376"/>
              <a:gd name="connsiteX2" fmla="*/ 472328 w 835377"/>
              <a:gd name="connsiteY2" fmla="*/ 4033376 h 4033376"/>
              <a:gd name="connsiteX0" fmla="*/ 0 w 835377"/>
              <a:gd name="connsiteY0" fmla="*/ 0 h 4033376"/>
              <a:gd name="connsiteX1" fmla="*/ 756655 w 835377"/>
              <a:gd name="connsiteY1" fmla="*/ 2188213 h 4033376"/>
              <a:gd name="connsiteX2" fmla="*/ 472328 w 835377"/>
              <a:gd name="connsiteY2" fmla="*/ 4033376 h 4033376"/>
              <a:gd name="connsiteX0" fmla="*/ 0 w 860523"/>
              <a:gd name="connsiteY0" fmla="*/ 0 h 4336479"/>
              <a:gd name="connsiteX1" fmla="*/ 756655 w 860523"/>
              <a:gd name="connsiteY1" fmla="*/ 2188213 h 4336479"/>
              <a:gd name="connsiteX2" fmla="*/ 623204 w 860523"/>
              <a:gd name="connsiteY2" fmla="*/ 4336479 h 4336479"/>
              <a:gd name="connsiteX0" fmla="*/ 0 w 623204"/>
              <a:gd name="connsiteY0" fmla="*/ 0 h 4336479"/>
              <a:gd name="connsiteX1" fmla="*/ 441652 w 623204"/>
              <a:gd name="connsiteY1" fmla="*/ 2188213 h 4336479"/>
              <a:gd name="connsiteX2" fmla="*/ 623204 w 623204"/>
              <a:gd name="connsiteY2" fmla="*/ 4336479 h 4336479"/>
              <a:gd name="connsiteX0" fmla="*/ 0 w 3117550"/>
              <a:gd name="connsiteY0" fmla="*/ 7243158 h 8169458"/>
              <a:gd name="connsiteX1" fmla="*/ 2646251 w 3117550"/>
              <a:gd name="connsiteY1" fmla="*/ 727841 h 8169458"/>
              <a:gd name="connsiteX2" fmla="*/ 2827803 w 3117550"/>
              <a:gd name="connsiteY2" fmla="*/ 2876107 h 8169458"/>
              <a:gd name="connsiteX0" fmla="*/ 0 w 2776363"/>
              <a:gd name="connsiteY0" fmla="*/ 9380863 h 10307163"/>
              <a:gd name="connsiteX1" fmla="*/ 2646251 w 2776363"/>
              <a:gd name="connsiteY1" fmla="*/ 2865546 h 10307163"/>
              <a:gd name="connsiteX2" fmla="*/ 780670 w 2776363"/>
              <a:gd name="connsiteY2" fmla="*/ 131233 h 10307163"/>
              <a:gd name="connsiteX0" fmla="*/ 3467652 w 4248322"/>
              <a:gd name="connsiteY0" fmla="*/ 9380863 h 10307163"/>
              <a:gd name="connsiteX1" fmla="*/ 130112 w 4248322"/>
              <a:gd name="connsiteY1" fmla="*/ 4351456 h 10307163"/>
              <a:gd name="connsiteX2" fmla="*/ 4248322 w 4248322"/>
              <a:gd name="connsiteY2" fmla="*/ 131233 h 10307163"/>
              <a:gd name="connsiteX0" fmla="*/ 3467652 w 4248322"/>
              <a:gd name="connsiteY0" fmla="*/ 9380863 h 10307163"/>
              <a:gd name="connsiteX1" fmla="*/ 130112 w 4248322"/>
              <a:gd name="connsiteY1" fmla="*/ 4351456 h 10307163"/>
              <a:gd name="connsiteX2" fmla="*/ 4248322 w 4248322"/>
              <a:gd name="connsiteY2" fmla="*/ 131233 h 10307163"/>
              <a:gd name="connsiteX0" fmla="*/ 3467652 w 4248322"/>
              <a:gd name="connsiteY0" fmla="*/ 9380863 h 9387219"/>
              <a:gd name="connsiteX1" fmla="*/ 130112 w 4248322"/>
              <a:gd name="connsiteY1" fmla="*/ 4351456 h 9387219"/>
              <a:gd name="connsiteX2" fmla="*/ 4248322 w 4248322"/>
              <a:gd name="connsiteY2" fmla="*/ 131233 h 9387219"/>
              <a:gd name="connsiteX0" fmla="*/ 773439 w 3077261"/>
              <a:gd name="connsiteY0" fmla="*/ 9380863 h 9387219"/>
              <a:gd name="connsiteX1" fmla="*/ 2947150 w 3077261"/>
              <a:gd name="connsiteY1" fmla="*/ 5200516 h 9387219"/>
              <a:gd name="connsiteX2" fmla="*/ 1554109 w 3077261"/>
              <a:gd name="connsiteY2" fmla="*/ 131233 h 9387219"/>
              <a:gd name="connsiteX0" fmla="*/ 773439 w 3206736"/>
              <a:gd name="connsiteY0" fmla="*/ 9069505 h 9075861"/>
              <a:gd name="connsiteX1" fmla="*/ 2947150 w 3206736"/>
              <a:gd name="connsiteY1" fmla="*/ 4889158 h 9075861"/>
              <a:gd name="connsiteX2" fmla="*/ 2330950 w 3206736"/>
              <a:gd name="connsiteY2" fmla="*/ 131233 h 9075861"/>
              <a:gd name="connsiteX0" fmla="*/ 1 w 2433298"/>
              <a:gd name="connsiteY0" fmla="*/ 9069505 h 9069505"/>
              <a:gd name="connsiteX1" fmla="*/ 2173712 w 2433298"/>
              <a:gd name="connsiteY1" fmla="*/ 4889158 h 9069505"/>
              <a:gd name="connsiteX2" fmla="*/ 1557512 w 2433298"/>
              <a:gd name="connsiteY2" fmla="*/ 131233 h 9069505"/>
              <a:gd name="connsiteX0" fmla="*/ 1 w 2433298"/>
              <a:gd name="connsiteY0" fmla="*/ 9069505 h 9069505"/>
              <a:gd name="connsiteX1" fmla="*/ 2173712 w 2433298"/>
              <a:gd name="connsiteY1" fmla="*/ 4889158 h 9069505"/>
              <a:gd name="connsiteX2" fmla="*/ 1557512 w 2433298"/>
              <a:gd name="connsiteY2" fmla="*/ 131233 h 9069505"/>
              <a:gd name="connsiteX0" fmla="*/ 175015 w 2608312"/>
              <a:gd name="connsiteY0" fmla="*/ 9069505 h 9069505"/>
              <a:gd name="connsiteX1" fmla="*/ 2348726 w 2608312"/>
              <a:gd name="connsiteY1" fmla="*/ 4889158 h 9069505"/>
              <a:gd name="connsiteX2" fmla="*/ 1732526 w 2608312"/>
              <a:gd name="connsiteY2" fmla="*/ 131233 h 9069505"/>
              <a:gd name="connsiteX0" fmla="*/ 1 w 2433298"/>
              <a:gd name="connsiteY0" fmla="*/ 9069505 h 9069505"/>
              <a:gd name="connsiteX1" fmla="*/ 2173712 w 2433298"/>
              <a:gd name="connsiteY1" fmla="*/ 4889158 h 9069505"/>
              <a:gd name="connsiteX2" fmla="*/ 1557512 w 2433298"/>
              <a:gd name="connsiteY2" fmla="*/ 131233 h 9069505"/>
            </a:gdLst>
            <a:ahLst/>
            <a:cxnLst>
              <a:cxn ang="0">
                <a:pos x="connsiteX0" y="connsiteY0"/>
              </a:cxn>
              <a:cxn ang="0">
                <a:pos x="connsiteX1" y="connsiteY1"/>
              </a:cxn>
              <a:cxn ang="0">
                <a:pos x="connsiteX2" y="connsiteY2"/>
              </a:cxn>
            </a:cxnLst>
            <a:rect l="l" t="t" r="r" b="b"/>
            <a:pathLst>
              <a:path w="2433298" h="9069505">
                <a:moveTo>
                  <a:pt x="1" y="9069505"/>
                </a:moveTo>
                <a:cubicBezTo>
                  <a:pt x="286904" y="6627354"/>
                  <a:pt x="1914127" y="6378870"/>
                  <a:pt x="2173712" y="4889158"/>
                </a:cubicBezTo>
                <a:cubicBezTo>
                  <a:pt x="2433297" y="3399446"/>
                  <a:pt x="1525762" y="0"/>
                  <a:pt x="1557512" y="131233"/>
                </a:cubicBezTo>
              </a:path>
            </a:pathLst>
          </a:custGeom>
          <a:ln w="38100">
            <a:solidFill>
              <a:srgbClr val="FF0000"/>
            </a:solidFill>
            <a:prstDash val="dash"/>
            <a:tailEnd type="triangle" w="med"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sz="1400"/>
          </a:p>
        </p:txBody>
      </p:sp>
      <p:pic>
        <p:nvPicPr>
          <p:cNvPr id="51" name="Рисунок 50" descr="CFXSolver.png"/>
          <p:cNvPicPr>
            <a:picLocks noChangeAspect="1" noChangeArrowheads="1"/>
          </p:cNvPicPr>
          <p:nvPr/>
        </p:nvPicPr>
        <p:blipFill>
          <a:blip r:embed="rId6" cstate="print"/>
          <a:srcRect/>
          <a:stretch>
            <a:fillRect/>
          </a:stretch>
        </p:blipFill>
        <p:spPr bwMode="auto">
          <a:xfrm>
            <a:off x="5937866" y="5717788"/>
            <a:ext cx="495140" cy="505760"/>
          </a:xfrm>
          <a:prstGeom prst="ellipse">
            <a:avLst/>
          </a:prstGeom>
          <a:noFill/>
          <a:ln w="9525">
            <a:noFill/>
            <a:miter lim="800000"/>
            <a:headEnd/>
            <a:tailEnd/>
          </a:ln>
          <a:effectLst>
            <a:outerShdw blurRad="50800" dist="38100" dir="2700000" algn="tl" rotWithShape="0">
              <a:prstClr val="black">
                <a:alpha val="40000"/>
              </a:prstClr>
            </a:outerShdw>
          </a:effectLst>
        </p:spPr>
      </p:pic>
      <p:pic>
        <p:nvPicPr>
          <p:cNvPr id="52" name="Picture 4"/>
          <p:cNvPicPr>
            <a:picLocks noChangeAspect="1" noChangeArrowheads="1"/>
          </p:cNvPicPr>
          <p:nvPr/>
        </p:nvPicPr>
        <p:blipFill>
          <a:blip r:embed="rId7" cstate="print"/>
          <a:srcRect/>
          <a:stretch>
            <a:fillRect/>
          </a:stretch>
        </p:blipFill>
        <p:spPr bwMode="auto">
          <a:xfrm>
            <a:off x="1691681" y="2045109"/>
            <a:ext cx="777211" cy="1291778"/>
          </a:xfrm>
          <a:prstGeom prst="rect">
            <a:avLst/>
          </a:prstGeom>
          <a:noFill/>
          <a:ln w="9525">
            <a:noFill/>
            <a:miter lim="800000"/>
            <a:headEnd/>
            <a:tailEnd/>
          </a:ln>
        </p:spPr>
      </p:pic>
      <p:pic>
        <p:nvPicPr>
          <p:cNvPr id="53" name="Рисунок 52"/>
          <p:cNvPicPr/>
          <p:nvPr/>
        </p:nvPicPr>
        <p:blipFill>
          <a:blip r:embed="rId8" cstate="print"/>
          <a:srcRect l="-797" t="-862" r="-1188" b="-1153"/>
          <a:stretch>
            <a:fillRect/>
          </a:stretch>
        </p:blipFill>
        <p:spPr bwMode="auto">
          <a:xfrm>
            <a:off x="3512525" y="1901092"/>
            <a:ext cx="2085632" cy="1512168"/>
          </a:xfrm>
          <a:prstGeom prst="rect">
            <a:avLst/>
          </a:prstGeom>
          <a:ln>
            <a:noFill/>
          </a:ln>
          <a:effectLst/>
        </p:spPr>
      </p:pic>
      <p:sp>
        <p:nvSpPr>
          <p:cNvPr id="54" name="Стрелка вправо 53"/>
          <p:cNvSpPr/>
          <p:nvPr/>
        </p:nvSpPr>
        <p:spPr>
          <a:xfrm>
            <a:off x="2570653" y="2189124"/>
            <a:ext cx="777211" cy="43204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Стрелка вправо 54"/>
          <p:cNvSpPr/>
          <p:nvPr/>
        </p:nvSpPr>
        <p:spPr>
          <a:xfrm>
            <a:off x="5796136" y="2477156"/>
            <a:ext cx="720080" cy="43204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TextBox 55"/>
          <p:cNvSpPr txBox="1"/>
          <p:nvPr/>
        </p:nvSpPr>
        <p:spPr>
          <a:xfrm>
            <a:off x="3487440" y="1268700"/>
            <a:ext cx="2160240" cy="646331"/>
          </a:xfrm>
          <a:prstGeom prst="rect">
            <a:avLst/>
          </a:prstGeom>
          <a:noFill/>
          <a:ln w="9525">
            <a:noFill/>
            <a:miter lim="800000"/>
            <a:headEnd/>
            <a:tailEnd/>
          </a:ln>
        </p:spPr>
        <p:txBody>
          <a:bodyPr wrap="square">
            <a:spAutoFit/>
          </a:bodyPr>
          <a:lstStyle/>
          <a:p>
            <a:pPr algn="ctr">
              <a:defRPr/>
            </a:pPr>
            <a:r>
              <a:rPr lang="en-US" b="1" dirty="0" smtClean="0"/>
              <a:t>DiVTB Web Interface</a:t>
            </a:r>
            <a:endParaRPr lang="ru-RU" b="1" dirty="0"/>
          </a:p>
        </p:txBody>
      </p:sp>
      <p:sp>
        <p:nvSpPr>
          <p:cNvPr id="57" name="TextBox 56"/>
          <p:cNvSpPr txBox="1"/>
          <p:nvPr/>
        </p:nvSpPr>
        <p:spPr>
          <a:xfrm>
            <a:off x="5940190" y="1313623"/>
            <a:ext cx="2244895" cy="338554"/>
          </a:xfrm>
          <a:prstGeom prst="rect">
            <a:avLst/>
          </a:prstGeom>
          <a:noFill/>
          <a:ln w="9525">
            <a:noFill/>
            <a:miter lim="800000"/>
            <a:headEnd/>
            <a:tailEnd/>
          </a:ln>
        </p:spPr>
        <p:txBody>
          <a:bodyPr wrap="square">
            <a:spAutoFit/>
          </a:bodyPr>
          <a:lstStyle/>
          <a:p>
            <a:pPr algn="ctr">
              <a:defRPr/>
            </a:pPr>
            <a:r>
              <a:rPr lang="en-US" sz="1600" b="1" dirty="0" smtClean="0"/>
              <a:t>A Driver</a:t>
            </a:r>
            <a:endParaRPr lang="ru-RU" sz="1600" b="1" dirty="0"/>
          </a:p>
        </p:txBody>
      </p:sp>
      <p:grpSp>
        <p:nvGrpSpPr>
          <p:cNvPr id="3" name="Группа 82"/>
          <p:cNvGrpSpPr>
            <a:grpSpLocks/>
          </p:cNvGrpSpPr>
          <p:nvPr/>
        </p:nvGrpSpPr>
        <p:grpSpPr bwMode="auto">
          <a:xfrm rot="427210">
            <a:off x="5482005" y="3652520"/>
            <a:ext cx="1442168" cy="2562170"/>
            <a:chOff x="1804435" y="2614582"/>
            <a:chExt cx="1591173" cy="2825849"/>
          </a:xfrm>
        </p:grpSpPr>
        <p:sp>
          <p:nvSpPr>
            <p:cNvPr id="59" name="Полилиния 58"/>
            <p:cNvSpPr/>
            <p:nvPr/>
          </p:nvSpPr>
          <p:spPr>
            <a:xfrm>
              <a:off x="1804435" y="2614582"/>
              <a:ext cx="1591173" cy="2379122"/>
            </a:xfrm>
            <a:custGeom>
              <a:avLst/>
              <a:gdLst>
                <a:gd name="connsiteX0" fmla="*/ 989012 w 1989137"/>
                <a:gd name="connsiteY0" fmla="*/ 3248025 h 3248025"/>
                <a:gd name="connsiteX1" fmla="*/ 74612 w 1989137"/>
                <a:gd name="connsiteY1" fmla="*/ 2171700 h 3248025"/>
                <a:gd name="connsiteX2" fmla="*/ 541337 w 1989137"/>
                <a:gd name="connsiteY2" fmla="*/ 800100 h 3248025"/>
                <a:gd name="connsiteX3" fmla="*/ 1989137 w 1989137"/>
                <a:gd name="connsiteY3" fmla="*/ 0 h 3248025"/>
                <a:gd name="connsiteX4" fmla="*/ 1989137 w 1989137"/>
                <a:gd name="connsiteY4" fmla="*/ 0 h 3248025"/>
                <a:gd name="connsiteX5" fmla="*/ 1989137 w 1989137"/>
                <a:gd name="connsiteY5" fmla="*/ 0 h 3248025"/>
                <a:gd name="connsiteX0" fmla="*/ 740133 w 1953583"/>
                <a:gd name="connsiteY0" fmla="*/ 3031466 h 3031466"/>
                <a:gd name="connsiteX1" fmla="*/ 39058 w 1953583"/>
                <a:gd name="connsiteY1" fmla="*/ 2171700 h 3031466"/>
                <a:gd name="connsiteX2" fmla="*/ 505783 w 1953583"/>
                <a:gd name="connsiteY2" fmla="*/ 800100 h 3031466"/>
                <a:gd name="connsiteX3" fmla="*/ 1953583 w 1953583"/>
                <a:gd name="connsiteY3" fmla="*/ 0 h 3031466"/>
                <a:gd name="connsiteX4" fmla="*/ 1953583 w 1953583"/>
                <a:gd name="connsiteY4" fmla="*/ 0 h 3031466"/>
                <a:gd name="connsiteX5" fmla="*/ 1953583 w 1953583"/>
                <a:gd name="connsiteY5" fmla="*/ 0 h 3031466"/>
                <a:gd name="connsiteX0" fmla="*/ 740133 w 1953583"/>
                <a:gd name="connsiteY0" fmla="*/ 3031466 h 3031466"/>
                <a:gd name="connsiteX1" fmla="*/ 39058 w 1953583"/>
                <a:gd name="connsiteY1" fmla="*/ 2171700 h 3031466"/>
                <a:gd name="connsiteX2" fmla="*/ 505783 w 1953583"/>
                <a:gd name="connsiteY2" fmla="*/ 800100 h 3031466"/>
                <a:gd name="connsiteX3" fmla="*/ 1953583 w 1953583"/>
                <a:gd name="connsiteY3" fmla="*/ 0 h 3031466"/>
                <a:gd name="connsiteX4" fmla="*/ 1953583 w 1953583"/>
                <a:gd name="connsiteY4" fmla="*/ 0 h 3031466"/>
                <a:gd name="connsiteX5" fmla="*/ 1953583 w 1953583"/>
                <a:gd name="connsiteY5" fmla="*/ 0 h 3031466"/>
                <a:gd name="connsiteX0" fmla="*/ 980513 w 1987923"/>
                <a:gd name="connsiteY0" fmla="*/ 3017368 h 3017368"/>
                <a:gd name="connsiteX1" fmla="*/ 73398 w 1987923"/>
                <a:gd name="connsiteY1" fmla="*/ 2171700 h 3017368"/>
                <a:gd name="connsiteX2" fmla="*/ 540123 w 1987923"/>
                <a:gd name="connsiteY2" fmla="*/ 800100 h 3017368"/>
                <a:gd name="connsiteX3" fmla="*/ 1987923 w 1987923"/>
                <a:gd name="connsiteY3" fmla="*/ 0 h 3017368"/>
                <a:gd name="connsiteX4" fmla="*/ 1987923 w 1987923"/>
                <a:gd name="connsiteY4" fmla="*/ 0 h 3017368"/>
                <a:gd name="connsiteX5" fmla="*/ 1987923 w 1987923"/>
                <a:gd name="connsiteY5" fmla="*/ 0 h 3017368"/>
                <a:gd name="connsiteX0" fmla="*/ 825631 w 1965797"/>
                <a:gd name="connsiteY0" fmla="*/ 2887968 h 2887968"/>
                <a:gd name="connsiteX1" fmla="*/ 51272 w 1965797"/>
                <a:gd name="connsiteY1" fmla="*/ 2171700 h 2887968"/>
                <a:gd name="connsiteX2" fmla="*/ 517997 w 1965797"/>
                <a:gd name="connsiteY2" fmla="*/ 800100 h 2887968"/>
                <a:gd name="connsiteX3" fmla="*/ 1965797 w 1965797"/>
                <a:gd name="connsiteY3" fmla="*/ 0 h 2887968"/>
                <a:gd name="connsiteX4" fmla="*/ 1965797 w 1965797"/>
                <a:gd name="connsiteY4" fmla="*/ 0 h 2887968"/>
                <a:gd name="connsiteX5" fmla="*/ 1965797 w 1965797"/>
                <a:gd name="connsiteY5" fmla="*/ 0 h 2887968"/>
                <a:gd name="connsiteX0" fmla="*/ 913393 w 1978335"/>
                <a:gd name="connsiteY0" fmla="*/ 2899452 h 2899452"/>
                <a:gd name="connsiteX1" fmla="*/ 63810 w 1978335"/>
                <a:gd name="connsiteY1" fmla="*/ 2171700 h 2899452"/>
                <a:gd name="connsiteX2" fmla="*/ 530535 w 1978335"/>
                <a:gd name="connsiteY2" fmla="*/ 800100 h 2899452"/>
                <a:gd name="connsiteX3" fmla="*/ 1978335 w 1978335"/>
                <a:gd name="connsiteY3" fmla="*/ 0 h 2899452"/>
                <a:gd name="connsiteX4" fmla="*/ 1978335 w 1978335"/>
                <a:gd name="connsiteY4" fmla="*/ 0 h 2899452"/>
                <a:gd name="connsiteX5" fmla="*/ 1978335 w 1978335"/>
                <a:gd name="connsiteY5" fmla="*/ 0 h 289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8335" h="2899452">
                  <a:moveTo>
                    <a:pt x="913393" y="2899452"/>
                  </a:moveTo>
                  <a:cubicBezTo>
                    <a:pt x="493499" y="2565283"/>
                    <a:pt x="127620" y="2521592"/>
                    <a:pt x="63810" y="2171700"/>
                  </a:cubicBezTo>
                  <a:cubicBezTo>
                    <a:pt x="0" y="1821808"/>
                    <a:pt x="211447" y="1162050"/>
                    <a:pt x="530535" y="800100"/>
                  </a:cubicBezTo>
                  <a:cubicBezTo>
                    <a:pt x="849623" y="438150"/>
                    <a:pt x="1978335" y="0"/>
                    <a:pt x="1978335" y="0"/>
                  </a:cubicBezTo>
                  <a:lnTo>
                    <a:pt x="1978335" y="0"/>
                  </a:lnTo>
                  <a:lnTo>
                    <a:pt x="1978335" y="0"/>
                  </a:lnTo>
                </a:path>
              </a:pathLst>
            </a:custGeom>
            <a:ln w="98425" cmpd="dbl">
              <a:solidFill>
                <a:srgbClr val="00FF00"/>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US" sz="1400" dirty="0"/>
                <a:t> </a:t>
              </a:r>
              <a:endParaRPr lang="ru-RU" sz="1400" dirty="0"/>
            </a:p>
          </p:txBody>
        </p:sp>
        <p:sp>
          <p:nvSpPr>
            <p:cNvPr id="60" name="Овал 59"/>
            <p:cNvSpPr/>
            <p:nvPr/>
          </p:nvSpPr>
          <p:spPr>
            <a:xfrm>
              <a:off x="2471410" y="4901273"/>
              <a:ext cx="539357" cy="539158"/>
            </a:xfrm>
            <a:prstGeom prst="ellipse">
              <a:avLst/>
            </a:prstGeom>
            <a:ln w="57150" cmpd="sng">
              <a:solidFill>
                <a:srgbClr val="00FF00"/>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sz="1400" dirty="0"/>
            </a:p>
          </p:txBody>
        </p:sp>
      </p:grpSp>
      <p:grpSp>
        <p:nvGrpSpPr>
          <p:cNvPr id="4" name="Группа 60"/>
          <p:cNvGrpSpPr/>
          <p:nvPr/>
        </p:nvGrpSpPr>
        <p:grpSpPr>
          <a:xfrm>
            <a:off x="6717363" y="1725207"/>
            <a:ext cx="1046164" cy="2199785"/>
            <a:chOff x="1979710" y="3789040"/>
            <a:chExt cx="1046164" cy="2199785"/>
          </a:xfrm>
        </p:grpSpPr>
        <p:grpSp>
          <p:nvGrpSpPr>
            <p:cNvPr id="5" name="Группа 254"/>
            <p:cNvGrpSpPr/>
            <p:nvPr/>
          </p:nvGrpSpPr>
          <p:grpSpPr>
            <a:xfrm>
              <a:off x="1979719" y="4073703"/>
              <a:ext cx="871672" cy="1515537"/>
              <a:chOff x="5633397" y="1504704"/>
              <a:chExt cx="617564" cy="1089575"/>
            </a:xfrm>
          </p:grpSpPr>
          <p:sp>
            <p:nvSpPr>
              <p:cNvPr id="67" name="Блок-схема: решение 177"/>
              <p:cNvSpPr>
                <a:spLocks noChangeArrowheads="1"/>
              </p:cNvSpPr>
              <p:nvPr/>
            </p:nvSpPr>
            <p:spPr bwMode="auto">
              <a:xfrm>
                <a:off x="5633397" y="1656379"/>
                <a:ext cx="375546" cy="202234"/>
              </a:xfrm>
              <a:prstGeom prst="flowChartDecision">
                <a:avLst/>
              </a:prstGeom>
              <a:solidFill>
                <a:schemeClr val="bg1">
                  <a:lumMod val="85000"/>
                </a:schemeClr>
              </a:solidFill>
              <a:ln w="9525" algn="ctr">
                <a:solidFill>
                  <a:schemeClr val="tx1"/>
                </a:solidFill>
                <a:round/>
                <a:headEnd/>
                <a:tailEnd type="triangle" w="sm" len="sm"/>
              </a:ln>
            </p:spPr>
            <p:txBody>
              <a:bodyPr/>
              <a:lstStyle/>
              <a:p>
                <a:pPr algn="ctr">
                  <a:defRPr/>
                </a:pPr>
                <a:endParaRPr lang="ru-RU"/>
              </a:p>
            </p:txBody>
          </p:sp>
          <p:cxnSp>
            <p:nvCxnSpPr>
              <p:cNvPr id="68" name="Прямая со стрелкой 182"/>
              <p:cNvCxnSpPr>
                <a:cxnSpLocks noChangeShapeType="1"/>
              </p:cNvCxnSpPr>
              <p:nvPr/>
            </p:nvCxnSpPr>
            <p:spPr bwMode="auto">
              <a:xfrm rot="5400000">
                <a:off x="5745332" y="1579946"/>
                <a:ext cx="151676" cy="1192"/>
              </a:xfrm>
              <a:prstGeom prst="straightConnector1">
                <a:avLst/>
              </a:prstGeom>
              <a:solidFill>
                <a:schemeClr val="bg1">
                  <a:lumMod val="85000"/>
                </a:schemeClr>
              </a:solidFill>
              <a:ln w="9525" algn="ctr">
                <a:solidFill>
                  <a:schemeClr val="tx1"/>
                </a:solidFill>
                <a:round/>
                <a:headEnd/>
                <a:tailEnd type="arrow" w="sm" len="sm"/>
              </a:ln>
            </p:spPr>
          </p:cxnSp>
          <p:cxnSp>
            <p:nvCxnSpPr>
              <p:cNvPr id="69" name="Прямая со стрелкой 184"/>
              <p:cNvCxnSpPr>
                <a:cxnSpLocks noChangeShapeType="1"/>
              </p:cNvCxnSpPr>
              <p:nvPr/>
            </p:nvCxnSpPr>
            <p:spPr bwMode="auto">
              <a:xfrm rot="5400000">
                <a:off x="5770612" y="1908577"/>
                <a:ext cx="101118" cy="1192"/>
              </a:xfrm>
              <a:prstGeom prst="straightConnector1">
                <a:avLst/>
              </a:prstGeom>
              <a:solidFill>
                <a:schemeClr val="bg1">
                  <a:lumMod val="85000"/>
                </a:schemeClr>
              </a:solidFill>
              <a:ln w="9525" algn="ctr">
                <a:solidFill>
                  <a:schemeClr val="tx1"/>
                </a:solidFill>
                <a:round/>
                <a:headEnd/>
                <a:tailEnd type="arrow" w="sm" len="sm"/>
              </a:ln>
            </p:spPr>
          </p:cxnSp>
          <p:cxnSp>
            <p:nvCxnSpPr>
              <p:cNvPr id="70" name="Прямая со стрелкой 186"/>
              <p:cNvCxnSpPr>
                <a:cxnSpLocks noChangeShapeType="1"/>
                <a:endCxn id="73" idx="0"/>
              </p:cNvCxnSpPr>
              <p:nvPr/>
            </p:nvCxnSpPr>
            <p:spPr bwMode="auto">
              <a:xfrm rot="16200000" flipH="1">
                <a:off x="5722948" y="2158473"/>
                <a:ext cx="199065" cy="3811"/>
              </a:xfrm>
              <a:prstGeom prst="straightConnector1">
                <a:avLst/>
              </a:prstGeom>
              <a:solidFill>
                <a:schemeClr val="bg1">
                  <a:lumMod val="85000"/>
                </a:schemeClr>
              </a:solidFill>
              <a:ln w="9525" algn="ctr">
                <a:solidFill>
                  <a:schemeClr val="tx1"/>
                </a:solidFill>
                <a:round/>
                <a:headEnd/>
                <a:tailEnd type="arrow" w="sm" len="sm"/>
              </a:ln>
            </p:spPr>
          </p:cxnSp>
          <p:cxnSp>
            <p:nvCxnSpPr>
              <p:cNvPr id="71" name="Shape 188"/>
              <p:cNvCxnSpPr>
                <a:cxnSpLocks noChangeShapeType="1"/>
                <a:stCxn id="67" idx="3"/>
              </p:cNvCxnSpPr>
              <p:nvPr/>
            </p:nvCxnSpPr>
            <p:spPr bwMode="auto">
              <a:xfrm>
                <a:off x="6008943" y="1757497"/>
                <a:ext cx="242018" cy="202234"/>
              </a:xfrm>
              <a:prstGeom prst="bentConnector2">
                <a:avLst/>
              </a:prstGeom>
              <a:solidFill>
                <a:schemeClr val="bg1">
                  <a:lumMod val="85000"/>
                </a:schemeClr>
              </a:solidFill>
              <a:ln w="9525" algn="ctr">
                <a:solidFill>
                  <a:schemeClr val="tx1"/>
                </a:solidFill>
                <a:round/>
                <a:headEnd/>
                <a:tailEnd type="arrow" w="sm" len="sm"/>
              </a:ln>
            </p:spPr>
          </p:cxnSp>
          <p:cxnSp>
            <p:nvCxnSpPr>
              <p:cNvPr id="72" name="Shape 190"/>
              <p:cNvCxnSpPr>
                <a:cxnSpLocks noChangeShapeType="1"/>
                <a:endCxn id="73" idx="3"/>
              </p:cNvCxnSpPr>
              <p:nvPr/>
            </p:nvCxnSpPr>
            <p:spPr bwMode="auto">
              <a:xfrm rot="5400000">
                <a:off x="5981172" y="2091836"/>
                <a:ext cx="300182" cy="238207"/>
              </a:xfrm>
              <a:prstGeom prst="bentConnector2">
                <a:avLst/>
              </a:prstGeom>
              <a:solidFill>
                <a:schemeClr val="bg1">
                  <a:lumMod val="85000"/>
                </a:schemeClr>
              </a:solidFill>
              <a:ln w="9525" algn="ctr">
                <a:solidFill>
                  <a:schemeClr val="tx1"/>
                </a:solidFill>
                <a:round/>
                <a:headEnd/>
                <a:tailEnd type="arrow" w="sm" len="sm"/>
              </a:ln>
            </p:spPr>
          </p:cxnSp>
          <p:sp>
            <p:nvSpPr>
              <p:cNvPr id="73" name="Блок-схема: решение 177"/>
              <p:cNvSpPr>
                <a:spLocks noChangeArrowheads="1"/>
              </p:cNvSpPr>
              <p:nvPr/>
            </p:nvSpPr>
            <p:spPr bwMode="auto">
              <a:xfrm>
                <a:off x="5636612" y="2259913"/>
                <a:ext cx="375547" cy="202235"/>
              </a:xfrm>
              <a:prstGeom prst="flowChartDecision">
                <a:avLst/>
              </a:prstGeom>
              <a:solidFill>
                <a:schemeClr val="bg1">
                  <a:lumMod val="85000"/>
                </a:schemeClr>
              </a:solidFill>
              <a:ln w="9525" algn="ctr">
                <a:solidFill>
                  <a:schemeClr val="tx1"/>
                </a:solidFill>
                <a:round/>
                <a:headEnd/>
                <a:tailEnd type="triangle" w="sm" len="sm"/>
              </a:ln>
            </p:spPr>
            <p:txBody>
              <a:bodyPr/>
              <a:lstStyle/>
              <a:p>
                <a:pPr algn="ctr">
                  <a:defRPr/>
                </a:pPr>
                <a:endParaRPr lang="ru-RU"/>
              </a:p>
            </p:txBody>
          </p:sp>
          <p:cxnSp>
            <p:nvCxnSpPr>
              <p:cNvPr id="74" name="Прямая со стрелкой 186"/>
              <p:cNvCxnSpPr>
                <a:cxnSpLocks noChangeShapeType="1"/>
              </p:cNvCxnSpPr>
              <p:nvPr/>
            </p:nvCxnSpPr>
            <p:spPr bwMode="auto">
              <a:xfrm rot="16200000" flipH="1">
                <a:off x="5752807" y="2526896"/>
                <a:ext cx="134765" cy="1"/>
              </a:xfrm>
              <a:prstGeom prst="straightConnector1">
                <a:avLst/>
              </a:prstGeom>
              <a:solidFill>
                <a:schemeClr val="bg1">
                  <a:lumMod val="85000"/>
                </a:schemeClr>
              </a:solidFill>
              <a:ln w="9525" algn="ctr">
                <a:solidFill>
                  <a:schemeClr val="tx1"/>
                </a:solidFill>
                <a:round/>
                <a:headEnd/>
                <a:tailEnd type="arrow" w="sm" len="sm"/>
              </a:ln>
            </p:spPr>
          </p:cxnSp>
        </p:grpSp>
        <p:pic>
          <p:nvPicPr>
            <p:cNvPr id="63" name="Рисунок 94" descr="CFXSolver.png"/>
            <p:cNvPicPr>
              <a:picLocks noChangeAspect="1" noChangeArrowheads="1"/>
            </p:cNvPicPr>
            <p:nvPr/>
          </p:nvPicPr>
          <p:blipFill>
            <a:blip r:embed="rId6" cstate="print"/>
            <a:srcRect/>
            <a:stretch>
              <a:fillRect/>
            </a:stretch>
          </p:blipFill>
          <p:spPr bwMode="auto">
            <a:xfrm>
              <a:off x="2051720" y="5602957"/>
              <a:ext cx="375391" cy="385868"/>
            </a:xfrm>
            <a:prstGeom prst="rect">
              <a:avLst/>
            </a:prstGeom>
            <a:noFill/>
            <a:ln w="9525">
              <a:noFill/>
              <a:miter lim="800000"/>
              <a:headEnd/>
              <a:tailEnd/>
            </a:ln>
          </p:spPr>
        </p:pic>
        <p:pic>
          <p:nvPicPr>
            <p:cNvPr id="64" name="Рисунок 95" descr="DesignModeler.png"/>
            <p:cNvPicPr>
              <a:picLocks noChangeAspect="1" noChangeArrowheads="1"/>
            </p:cNvPicPr>
            <p:nvPr/>
          </p:nvPicPr>
          <p:blipFill>
            <a:blip r:embed="rId9" cstate="print"/>
            <a:srcRect/>
            <a:stretch>
              <a:fillRect/>
            </a:stretch>
          </p:blipFill>
          <p:spPr bwMode="auto">
            <a:xfrm>
              <a:off x="2051720" y="3789040"/>
              <a:ext cx="415550" cy="410311"/>
            </a:xfrm>
            <a:prstGeom prst="rect">
              <a:avLst/>
            </a:prstGeom>
            <a:noFill/>
            <a:ln w="9525">
              <a:noFill/>
              <a:miter lim="800000"/>
              <a:headEnd/>
              <a:tailEnd/>
            </a:ln>
          </p:spPr>
        </p:pic>
        <p:pic>
          <p:nvPicPr>
            <p:cNvPr id="65" name="Рисунок 88" descr="CFXMesh.png"/>
            <p:cNvPicPr>
              <a:picLocks noChangeAspect="1" noChangeArrowheads="1"/>
            </p:cNvPicPr>
            <p:nvPr/>
          </p:nvPicPr>
          <p:blipFill>
            <a:blip r:embed="rId10" cstate="print"/>
            <a:srcRect/>
            <a:stretch>
              <a:fillRect/>
            </a:stretch>
          </p:blipFill>
          <p:spPr bwMode="auto">
            <a:xfrm>
              <a:off x="2051720" y="4583116"/>
              <a:ext cx="412057" cy="415549"/>
            </a:xfrm>
            <a:prstGeom prst="rect">
              <a:avLst/>
            </a:prstGeom>
            <a:noFill/>
            <a:ln w="9525">
              <a:noFill/>
              <a:miter lim="800000"/>
              <a:headEnd/>
              <a:tailEnd/>
            </a:ln>
          </p:spPr>
        </p:pic>
        <p:pic>
          <p:nvPicPr>
            <p:cNvPr id="66" name="Рисунок 90" descr="CFXPre.png"/>
            <p:cNvPicPr>
              <a:picLocks noChangeAspect="1" noChangeArrowheads="1"/>
            </p:cNvPicPr>
            <p:nvPr/>
          </p:nvPicPr>
          <p:blipFill>
            <a:blip r:embed="rId11" cstate="print"/>
            <a:srcRect/>
            <a:stretch>
              <a:fillRect/>
            </a:stretch>
          </p:blipFill>
          <p:spPr bwMode="auto">
            <a:xfrm>
              <a:off x="2627784" y="4604941"/>
              <a:ext cx="398090" cy="371899"/>
            </a:xfrm>
            <a:prstGeom prst="rect">
              <a:avLst/>
            </a:prstGeom>
            <a:noFill/>
            <a:ln w="9525">
              <a:noFill/>
              <a:miter lim="800000"/>
              <a:headEnd/>
              <a:tailEnd/>
            </a:ln>
          </p:spPr>
        </p:pic>
      </p:grpSp>
      <p:pic>
        <p:nvPicPr>
          <p:cNvPr id="75" name="Picture 10"/>
          <p:cNvPicPr>
            <a:picLocks noChangeAspect="1" noChangeArrowheads="1"/>
          </p:cNvPicPr>
          <p:nvPr/>
        </p:nvPicPr>
        <p:blipFill>
          <a:blip r:embed="rId12" cstate="print"/>
          <a:srcRect/>
          <a:stretch>
            <a:fillRect/>
          </a:stretch>
        </p:blipFill>
        <p:spPr bwMode="auto">
          <a:xfrm>
            <a:off x="3549012" y="1901093"/>
            <a:ext cx="2024745" cy="1584175"/>
          </a:xfrm>
          <a:prstGeom prst="rect">
            <a:avLst/>
          </a:prstGeom>
          <a:ln>
            <a:noFill/>
          </a:ln>
          <a:effectLst>
            <a:outerShdw blurRad="190500" algn="tl" rotWithShape="0">
              <a:srgbClr val="000000">
                <a:alpha val="70000"/>
              </a:srgbClr>
            </a:outerShdw>
          </a:effectLst>
        </p:spPr>
      </p:pic>
      <p:sp>
        <p:nvSpPr>
          <p:cNvPr id="76" name="Стрелка вправо 75"/>
          <p:cNvSpPr/>
          <p:nvPr/>
        </p:nvSpPr>
        <p:spPr>
          <a:xfrm rot="13157593">
            <a:off x="5254933" y="3809379"/>
            <a:ext cx="537164" cy="43204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Стрелка вправо 76"/>
          <p:cNvSpPr/>
          <p:nvPr/>
        </p:nvSpPr>
        <p:spPr>
          <a:xfrm rot="10800000">
            <a:off x="2518157" y="2693180"/>
            <a:ext cx="757700" cy="43204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p:cNvSpPr txBox="1"/>
          <p:nvPr/>
        </p:nvSpPr>
        <p:spPr>
          <a:xfrm>
            <a:off x="3428992" y="3485269"/>
            <a:ext cx="2214579" cy="646331"/>
          </a:xfrm>
          <a:prstGeom prst="rect">
            <a:avLst/>
          </a:prstGeom>
          <a:noFill/>
          <a:ln w="9525">
            <a:noFill/>
            <a:miter lim="800000"/>
            <a:headEnd/>
            <a:tailEnd/>
          </a:ln>
        </p:spPr>
        <p:txBody>
          <a:bodyPr wrap="square">
            <a:spAutoFit/>
          </a:bodyPr>
          <a:lstStyle/>
          <a:p>
            <a:pPr algn="ctr">
              <a:defRPr/>
            </a:pPr>
            <a:r>
              <a:rPr lang="en-US" b="1" dirty="0" smtClean="0"/>
              <a:t>Simulation Results</a:t>
            </a:r>
            <a:endParaRPr lang="ru-RU" b="1" dirty="0"/>
          </a:p>
        </p:txBody>
      </p:sp>
      <p:sp>
        <p:nvSpPr>
          <p:cNvPr id="58" name="TextBox 57"/>
          <p:cNvSpPr txBox="1"/>
          <p:nvPr/>
        </p:nvSpPr>
        <p:spPr>
          <a:xfrm>
            <a:off x="1522204" y="3140960"/>
            <a:ext cx="1061509" cy="338554"/>
          </a:xfrm>
          <a:prstGeom prst="rect">
            <a:avLst/>
          </a:prstGeom>
          <a:solidFill>
            <a:schemeClr val="bg1"/>
          </a:solidFill>
        </p:spPr>
        <p:txBody>
          <a:bodyPr wrap="none" rtlCol="0">
            <a:spAutoFit/>
          </a:bodyPr>
          <a:lstStyle/>
          <a:p>
            <a:r>
              <a:rPr lang="en-US" sz="1600" b="1" dirty="0" smtClean="0"/>
              <a:t>Engineer</a:t>
            </a:r>
            <a:endParaRPr lang="ru-RU" sz="1600" b="1" dirty="0"/>
          </a:p>
        </p:txBody>
      </p:sp>
      <p:sp>
        <p:nvSpPr>
          <p:cNvPr id="61" name="Объект 5"/>
          <p:cNvSpPr txBox="1">
            <a:spLocks/>
          </p:cNvSpPr>
          <p:nvPr/>
        </p:nvSpPr>
        <p:spPr>
          <a:xfrm>
            <a:off x="107380" y="3451442"/>
            <a:ext cx="4265692" cy="3145998"/>
          </a:xfrm>
          <a:prstGeom prst="rect">
            <a:avLst/>
          </a:prstGeom>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Arial" pitchFamily="34" charset="0"/>
                <a:ea typeface="+mn-ea"/>
                <a:cs typeface="Arial" pitchFamily="34" charset="0"/>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Arial" pitchFamily="34" charset="0"/>
                <a:ea typeface="+mn-ea"/>
                <a:cs typeface="Arial" pitchFamily="34" charset="0"/>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Arial" pitchFamily="34" charset="0"/>
                <a:ea typeface="+mn-ea"/>
                <a:cs typeface="Arial" pitchFamily="34" charset="0"/>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Arial" pitchFamily="34" charset="0"/>
                <a:ea typeface="+mn-ea"/>
                <a:cs typeface="Arial" pitchFamily="34" charset="0"/>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1800" b="1" dirty="0"/>
              <a:t>Distributed Virtual Test Bed</a:t>
            </a:r>
          </a:p>
          <a:p>
            <a:pPr marL="0" indent="0">
              <a:buNone/>
            </a:pPr>
            <a:r>
              <a:rPr lang="en-US" sz="1800" b="1" dirty="0" smtClean="0"/>
              <a:t>(DiVTB ) includes </a:t>
            </a:r>
          </a:p>
          <a:p>
            <a:r>
              <a:rPr lang="en-US" sz="1800" dirty="0" smtClean="0"/>
              <a:t>an </a:t>
            </a:r>
            <a:r>
              <a:rPr lang="en-US" sz="1800" b="1" i="1" dirty="0" smtClean="0"/>
              <a:t>interface</a:t>
            </a:r>
            <a:r>
              <a:rPr lang="en-US" sz="1800" dirty="0" smtClean="0"/>
              <a:t> for a CAE-problem statement; </a:t>
            </a:r>
            <a:endParaRPr lang="ru-RU" sz="1800" dirty="0" smtClean="0"/>
          </a:p>
          <a:p>
            <a:r>
              <a:rPr lang="en-US" sz="1800" dirty="0" smtClean="0"/>
              <a:t>a </a:t>
            </a:r>
            <a:r>
              <a:rPr lang="en-US" sz="1800" b="1" i="1" dirty="0" smtClean="0"/>
              <a:t>driver</a:t>
            </a:r>
            <a:r>
              <a:rPr lang="en-US" sz="1800" dirty="0" smtClean="0"/>
              <a:t> (a set of software tools enabling the use of grid resources for virtual experiment);</a:t>
            </a:r>
            <a:endParaRPr lang="ru-RU" sz="1800" dirty="0" smtClean="0"/>
          </a:p>
          <a:p>
            <a:r>
              <a:rPr lang="en-US" sz="1800" dirty="0" smtClean="0"/>
              <a:t>a set of </a:t>
            </a:r>
            <a:r>
              <a:rPr lang="en-US" sz="1800" b="1" i="1" dirty="0" smtClean="0"/>
              <a:t>grid services</a:t>
            </a:r>
            <a:r>
              <a:rPr lang="en-US" sz="1800" b="1" dirty="0" smtClean="0"/>
              <a:t> </a:t>
            </a:r>
            <a:r>
              <a:rPr lang="en-US" sz="1800" dirty="0" smtClean="0"/>
              <a:t>(a set of supercomputers in a distributed computing environment, with the installed software components)</a:t>
            </a:r>
            <a:endParaRPr lang="ru-RU" sz="1800" dirty="0"/>
          </a:p>
        </p:txBody>
      </p:sp>
    </p:spTree>
    <p:custDataLst>
      <p:tags r:id="rId2"/>
    </p:custDataLst>
  </p:cSld>
  <p:clrMapOvr>
    <a:masterClrMapping/>
  </p:clrMapOvr>
  <p:transition advTm="21278"/>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8F70B776-FFF4-4742-B493-0E6BFB64B2AC}" type="slidenum">
              <a:rPr lang="ru-RU" smtClean="0"/>
              <a:pPr>
                <a:defRPr/>
              </a:pPr>
              <a:t>14</a:t>
            </a:fld>
            <a:endParaRPr lang="ru-RU" dirty="0"/>
          </a:p>
        </p:txBody>
      </p:sp>
      <p:sp>
        <p:nvSpPr>
          <p:cNvPr id="42" name="Заголовок 1"/>
          <p:cNvSpPr txBox="1">
            <a:spLocks/>
          </p:cNvSpPr>
          <p:nvPr/>
        </p:nvSpPr>
        <p:spPr>
          <a:xfrm>
            <a:off x="0" y="714356"/>
            <a:ext cx="9144000" cy="522288"/>
          </a:xfrm>
          <a:prstGeom prst="rect">
            <a:avLst/>
          </a:prstGeom>
        </p:spPr>
        <p:txBody>
          <a:bodyPr vert="horz" lIns="91440" tIns="45720" rIns="91440" bIns="45720" rtlCol="0" anchor="ctr">
            <a:normAutofit fontScale="92500" lnSpcReduction="10000"/>
          </a:bodyPr>
          <a:lstStyle/>
          <a:p>
            <a:pPr algn="ctr"/>
            <a:r>
              <a:rPr lang="en-US" sz="3200" b="1" dirty="0" smtClean="0">
                <a:solidFill>
                  <a:srgbClr val="DBF5F9">
                    <a:lumMod val="25000"/>
                  </a:srgbClr>
                </a:solidFill>
                <a:latin typeface="Arial" pitchFamily="34" charset="0"/>
                <a:ea typeface="+mj-ea"/>
                <a:cs typeface="Arial" pitchFamily="34" charset="0"/>
              </a:rPr>
              <a:t>Distributed Virtual Test Bed</a:t>
            </a:r>
            <a:endParaRPr kumimoji="0" lang="ru-RU" sz="4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1" name="Прямоугольник 60"/>
          <p:cNvSpPr/>
          <p:nvPr/>
        </p:nvSpPr>
        <p:spPr>
          <a:xfrm>
            <a:off x="210920" y="1435489"/>
            <a:ext cx="8341656" cy="4585871"/>
          </a:xfrm>
          <a:prstGeom prst="rect">
            <a:avLst/>
          </a:prstGeom>
        </p:spPr>
        <p:txBody>
          <a:bodyPr wrap="square">
            <a:spAutoFit/>
          </a:bodyPr>
          <a:lstStyle/>
          <a:p>
            <a:pPr>
              <a:spcBef>
                <a:spcPts val="1200"/>
              </a:spcBef>
              <a:spcAft>
                <a:spcPts val="1200"/>
              </a:spcAft>
              <a:buNone/>
            </a:pPr>
            <a:r>
              <a:rPr lang="en-US" sz="3600" b="1" dirty="0" smtClean="0">
                <a:latin typeface="Arial" pitchFamily="34" charset="0"/>
                <a:cs typeface="Arial" pitchFamily="34" charset="0"/>
              </a:rPr>
              <a:t>Features</a:t>
            </a:r>
            <a:r>
              <a:rPr lang="ru-RU" sz="3600" b="1" dirty="0" smtClean="0">
                <a:latin typeface="Arial" pitchFamily="34" charset="0"/>
                <a:cs typeface="Arial" pitchFamily="34" charset="0"/>
              </a:rPr>
              <a:t>:</a:t>
            </a:r>
            <a:endParaRPr lang="ru-RU" sz="2800" dirty="0" smtClean="0">
              <a:latin typeface="Arial" pitchFamily="34" charset="0"/>
              <a:cs typeface="Arial" pitchFamily="34" charset="0"/>
            </a:endParaRPr>
          </a:p>
          <a:p>
            <a:pPr marL="273050" indent="-273050" eaLnBrk="0" hangingPunct="0">
              <a:spcBef>
                <a:spcPts val="1200"/>
              </a:spcBef>
              <a:spcAft>
                <a:spcPts val="1200"/>
              </a:spcAft>
              <a:buClr>
                <a:srgbClr val="0BD0D9"/>
              </a:buClr>
              <a:buSzPct val="95000"/>
              <a:buFont typeface="Wingdings 2" pitchFamily="18" charset="2"/>
              <a:buChar char=""/>
              <a:defRPr/>
            </a:pPr>
            <a:r>
              <a:rPr lang="en-US" sz="2800" dirty="0" smtClean="0">
                <a:latin typeface="Arial" pitchFamily="34" charset="0"/>
                <a:cs typeface="Arial" pitchFamily="34" charset="0"/>
              </a:rPr>
              <a:t>Providing a safe and transparent  web-access to the resources of a distributed computing environment</a:t>
            </a:r>
          </a:p>
          <a:p>
            <a:pPr marL="273050" indent="-273050" eaLnBrk="0" hangingPunct="0">
              <a:spcBef>
                <a:spcPts val="1200"/>
              </a:spcBef>
              <a:spcAft>
                <a:spcPts val="1200"/>
              </a:spcAft>
              <a:buClr>
                <a:srgbClr val="0BD0D9"/>
              </a:buClr>
              <a:buSzPct val="95000"/>
              <a:buFont typeface="Wingdings 2" pitchFamily="18" charset="2"/>
              <a:buChar char=""/>
              <a:defRPr/>
            </a:pPr>
            <a:r>
              <a:rPr lang="en-US" sz="2800" dirty="0" smtClean="0">
                <a:latin typeface="Arial" pitchFamily="34" charset="0"/>
                <a:cs typeface="Arial" pitchFamily="34" charset="0"/>
              </a:rPr>
              <a:t>User do not need to know about the distributed nature of the computing environment</a:t>
            </a:r>
          </a:p>
          <a:p>
            <a:pPr marL="273050" indent="-273050" eaLnBrk="0" hangingPunct="0">
              <a:spcBef>
                <a:spcPts val="1200"/>
              </a:spcBef>
              <a:spcAft>
                <a:spcPts val="1200"/>
              </a:spcAft>
              <a:buClr>
                <a:srgbClr val="0BD0D9"/>
              </a:buClr>
              <a:buSzPct val="95000"/>
              <a:buFont typeface="Wingdings 2" pitchFamily="18" charset="2"/>
              <a:buChar char=""/>
              <a:defRPr/>
            </a:pPr>
            <a:r>
              <a:rPr lang="en-US" sz="2800" dirty="0" smtClean="0">
                <a:latin typeface="Arial" pitchFamily="34" charset="0"/>
                <a:cs typeface="Arial" pitchFamily="34" charset="0"/>
              </a:rPr>
              <a:t>User do not need desktop application to perform simulation</a:t>
            </a:r>
            <a:endParaRPr lang="ru-RU" sz="2800" dirty="0" smtClean="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xmlns="" val="2893067637"/>
      </p:ext>
    </p:extLst>
  </p:cSld>
  <p:clrMapOvr>
    <a:masterClrMapping/>
  </p:clrMapOvr>
  <p:transition advTm="21278"/>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CAEBeans</a:t>
            </a:r>
            <a:r>
              <a:rPr lang="en-US" dirty="0" smtClean="0"/>
              <a:t> System</a:t>
            </a:r>
            <a:endParaRPr lang="ru-RU" dirty="0"/>
          </a:p>
        </p:txBody>
      </p:sp>
      <p:sp>
        <p:nvSpPr>
          <p:cNvPr id="3" name="Номер слайда 2"/>
          <p:cNvSpPr>
            <a:spLocks noGrp="1"/>
          </p:cNvSpPr>
          <p:nvPr>
            <p:ph type="sldNum" sz="quarter" idx="12"/>
          </p:nvPr>
        </p:nvSpPr>
        <p:spPr/>
        <p:txBody>
          <a:bodyPr/>
          <a:lstStyle/>
          <a:p>
            <a:pPr>
              <a:defRPr/>
            </a:pPr>
            <a:fld id="{062466B1-C047-4663-863F-5BB868F82927}" type="slidenum">
              <a:rPr lang="ru-RU" smtClean="0"/>
              <a:pPr>
                <a:defRPr/>
              </a:pPr>
              <a:t>15</a:t>
            </a:fld>
            <a:endParaRPr lang="ru-RU"/>
          </a:p>
        </p:txBody>
      </p:sp>
      <p:pic>
        <p:nvPicPr>
          <p:cNvPr id="673797" name="Picture 5" descr="D:\WORK\Univer\Конференции\2012 Дрезден\DiVTB_DiVTBComponents.jpeg"/>
          <p:cNvPicPr>
            <a:picLocks noChangeAspect="1" noChangeArrowheads="1"/>
          </p:cNvPicPr>
          <p:nvPr/>
        </p:nvPicPr>
        <p:blipFill>
          <a:blip r:embed="rId3" cstate="print"/>
          <a:srcRect/>
          <a:stretch>
            <a:fillRect/>
          </a:stretch>
        </p:blipFill>
        <p:spPr bwMode="auto">
          <a:xfrm>
            <a:off x="0" y="2276840"/>
            <a:ext cx="9034657" cy="2880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CAEBeans</a:t>
            </a:r>
            <a:r>
              <a:rPr lang="en-US" dirty="0" smtClean="0"/>
              <a:t> Constructor</a:t>
            </a:r>
            <a:endParaRPr lang="ru-RU" dirty="0"/>
          </a:p>
        </p:txBody>
      </p:sp>
      <p:sp>
        <p:nvSpPr>
          <p:cNvPr id="3" name="Номер слайда 2"/>
          <p:cNvSpPr>
            <a:spLocks noGrp="1"/>
          </p:cNvSpPr>
          <p:nvPr>
            <p:ph type="sldNum" sz="quarter" idx="12"/>
          </p:nvPr>
        </p:nvSpPr>
        <p:spPr/>
        <p:txBody>
          <a:bodyPr/>
          <a:lstStyle/>
          <a:p>
            <a:pPr>
              <a:defRPr/>
            </a:pPr>
            <a:fld id="{062466B1-C047-4663-863F-5BB868F82927}" type="slidenum">
              <a:rPr lang="ru-RU" smtClean="0"/>
              <a:pPr>
                <a:defRPr/>
              </a:pPr>
              <a:t>16</a:t>
            </a:fld>
            <a:endParaRPr lang="ru-RU"/>
          </a:p>
        </p:txBody>
      </p:sp>
      <p:pic>
        <p:nvPicPr>
          <p:cNvPr id="4" name="Рисунок 7"/>
          <p:cNvPicPr>
            <a:picLocks noChangeAspect="1" noChangeArrowheads="1"/>
          </p:cNvPicPr>
          <p:nvPr/>
        </p:nvPicPr>
        <p:blipFill>
          <a:blip r:embed="rId3" cstate="print"/>
          <a:srcRect/>
          <a:stretch>
            <a:fillRect/>
          </a:stretch>
        </p:blipFill>
        <p:spPr bwMode="auto">
          <a:xfrm>
            <a:off x="683460" y="1916790"/>
            <a:ext cx="4946650" cy="3695700"/>
          </a:xfrm>
          <a:prstGeom prst="rect">
            <a:avLst/>
          </a:prstGeom>
          <a:noFill/>
          <a:ln w="9525">
            <a:noFill/>
            <a:miter lim="800000"/>
            <a:headEnd/>
            <a:tailEnd/>
          </a:ln>
        </p:spPr>
      </p:pic>
      <p:pic>
        <p:nvPicPr>
          <p:cNvPr id="5" name="Рисунок 8"/>
          <p:cNvPicPr>
            <a:picLocks noChangeAspect="1" noChangeArrowheads="1"/>
          </p:cNvPicPr>
          <p:nvPr/>
        </p:nvPicPr>
        <p:blipFill>
          <a:blip r:embed="rId4" cstate="print"/>
          <a:srcRect/>
          <a:stretch>
            <a:fillRect/>
          </a:stretch>
        </p:blipFill>
        <p:spPr bwMode="auto">
          <a:xfrm>
            <a:off x="3288548" y="2983590"/>
            <a:ext cx="4841875" cy="361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CAEBeans</a:t>
            </a:r>
            <a:r>
              <a:rPr lang="en-US" dirty="0" smtClean="0"/>
              <a:t> Portal</a:t>
            </a:r>
            <a:endParaRPr lang="ru-RU" dirty="0"/>
          </a:p>
        </p:txBody>
      </p:sp>
      <p:sp>
        <p:nvSpPr>
          <p:cNvPr id="3" name="Номер слайда 2"/>
          <p:cNvSpPr>
            <a:spLocks noGrp="1"/>
          </p:cNvSpPr>
          <p:nvPr>
            <p:ph type="sldNum" sz="quarter" idx="12"/>
          </p:nvPr>
        </p:nvSpPr>
        <p:spPr/>
        <p:txBody>
          <a:bodyPr/>
          <a:lstStyle/>
          <a:p>
            <a:pPr>
              <a:defRPr/>
            </a:pPr>
            <a:fld id="{062466B1-C047-4663-863F-5BB868F82927}" type="slidenum">
              <a:rPr lang="ru-RU" smtClean="0"/>
              <a:pPr>
                <a:defRPr/>
              </a:pPr>
              <a:t>17</a:t>
            </a:fld>
            <a:endParaRPr lang="ru-RU"/>
          </a:p>
        </p:txBody>
      </p:sp>
      <p:pic>
        <p:nvPicPr>
          <p:cNvPr id="5" name="Рисунок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470" y="2132820"/>
            <a:ext cx="6160952" cy="4008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err="1" smtClean="0"/>
              <a:t>CAEBeans</a:t>
            </a:r>
            <a:r>
              <a:rPr lang="en-US" dirty="0" smtClean="0"/>
              <a:t> Server</a:t>
            </a:r>
            <a:endParaRPr lang="ru-RU" dirty="0"/>
          </a:p>
        </p:txBody>
      </p:sp>
      <p:sp>
        <p:nvSpPr>
          <p:cNvPr id="3" name="Номер слайда 2"/>
          <p:cNvSpPr>
            <a:spLocks noGrp="1"/>
          </p:cNvSpPr>
          <p:nvPr>
            <p:ph type="sldNum" sz="quarter" idx="12"/>
          </p:nvPr>
        </p:nvSpPr>
        <p:spPr/>
        <p:txBody>
          <a:bodyPr/>
          <a:lstStyle/>
          <a:p>
            <a:pPr>
              <a:defRPr/>
            </a:pPr>
            <a:fld id="{062466B1-C047-4663-863F-5BB868F82927}" type="slidenum">
              <a:rPr lang="ru-RU" smtClean="0"/>
              <a:pPr>
                <a:defRPr/>
              </a:pPr>
              <a:t>18</a:t>
            </a:fld>
            <a:endParaRPr lang="ru-RU"/>
          </a:p>
        </p:txBody>
      </p:sp>
      <p:pic>
        <p:nvPicPr>
          <p:cNvPr id="674821" name="Picture 5" descr="D:\WORK\Univer\Конференции\2012 Дрезден\DiVTB_ServerStructure.jpeg"/>
          <p:cNvPicPr>
            <a:picLocks noChangeAspect="1" noChangeArrowheads="1"/>
          </p:cNvPicPr>
          <p:nvPr/>
        </p:nvPicPr>
        <p:blipFill>
          <a:blip r:embed="rId3" cstate="print"/>
          <a:srcRect/>
          <a:stretch>
            <a:fillRect/>
          </a:stretch>
        </p:blipFill>
        <p:spPr bwMode="auto">
          <a:xfrm>
            <a:off x="35370" y="2099508"/>
            <a:ext cx="9063042" cy="348979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CAEBeans</a:t>
            </a:r>
            <a:r>
              <a:rPr lang="en-US" dirty="0" smtClean="0"/>
              <a:t> Broker</a:t>
            </a:r>
            <a:endParaRPr lang="ru-RU" dirty="0"/>
          </a:p>
        </p:txBody>
      </p:sp>
      <p:sp>
        <p:nvSpPr>
          <p:cNvPr id="3" name="Номер слайда 2"/>
          <p:cNvSpPr>
            <a:spLocks noGrp="1"/>
          </p:cNvSpPr>
          <p:nvPr>
            <p:ph type="sldNum" sz="quarter" idx="12"/>
          </p:nvPr>
        </p:nvSpPr>
        <p:spPr/>
        <p:txBody>
          <a:bodyPr/>
          <a:lstStyle/>
          <a:p>
            <a:pPr>
              <a:defRPr/>
            </a:pPr>
            <a:fld id="{062466B1-C047-4663-863F-5BB868F82927}" type="slidenum">
              <a:rPr lang="ru-RU" smtClean="0"/>
              <a:pPr>
                <a:defRPr/>
              </a:pPr>
              <a:t>19</a:t>
            </a:fld>
            <a:endParaRPr lang="ru-RU"/>
          </a:p>
        </p:txBody>
      </p:sp>
      <p:pic>
        <p:nvPicPr>
          <p:cNvPr id="724994" name="Picture 2" descr="D:\Users\Domage\Downloads\broker.png"/>
          <p:cNvPicPr>
            <a:picLocks noChangeAspect="1" noChangeArrowheads="1"/>
          </p:cNvPicPr>
          <p:nvPr/>
        </p:nvPicPr>
        <p:blipFill>
          <a:blip r:embed="rId3" cstate="print"/>
          <a:srcRect/>
          <a:stretch>
            <a:fillRect/>
          </a:stretch>
        </p:blipFill>
        <p:spPr bwMode="auto">
          <a:xfrm>
            <a:off x="106369" y="2276840"/>
            <a:ext cx="9002261" cy="309643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South Ural State University</a:t>
            </a:r>
            <a:endParaRPr lang="ru-RU" dirty="0"/>
          </a:p>
        </p:txBody>
      </p:sp>
      <p:sp>
        <p:nvSpPr>
          <p:cNvPr id="4" name="Номер слайда 3"/>
          <p:cNvSpPr>
            <a:spLocks noGrp="1"/>
          </p:cNvSpPr>
          <p:nvPr>
            <p:ph type="sldNum" sz="quarter" idx="12"/>
          </p:nvPr>
        </p:nvSpPr>
        <p:spPr/>
        <p:txBody>
          <a:bodyPr/>
          <a:lstStyle/>
          <a:p>
            <a:pPr>
              <a:defRPr/>
            </a:pPr>
            <a:fld id="{D0CD074D-EFE3-43E3-89A5-E91EF8CAA72C}" type="slidenum">
              <a:rPr lang="ru-RU" smtClean="0"/>
              <a:pPr>
                <a:defRPr/>
              </a:pPr>
              <a:t>2</a:t>
            </a:fld>
            <a:endParaRPr lang="ru-RU"/>
          </a:p>
        </p:txBody>
      </p:sp>
      <p:graphicFrame>
        <p:nvGraphicFramePr>
          <p:cNvPr id="5" name="Объект 4"/>
          <p:cNvGraphicFramePr>
            <a:graphicFrameLocks noChangeAspect="1"/>
          </p:cNvGraphicFramePr>
          <p:nvPr>
            <p:extLst>
              <p:ext uri="{D42A27DB-BD31-4B8C-83A1-F6EECF244321}">
                <p14:modId xmlns:p14="http://schemas.microsoft.com/office/powerpoint/2010/main" xmlns="" val="2210732956"/>
              </p:ext>
            </p:extLst>
          </p:nvPr>
        </p:nvGraphicFramePr>
        <p:xfrm>
          <a:off x="1475570" y="1556740"/>
          <a:ext cx="6265002" cy="4716177"/>
        </p:xfrm>
        <a:graphic>
          <a:graphicData uri="http://schemas.openxmlformats.org/presentationml/2006/ole">
            <p:oleObj spid="_x0000_s631814" r:id="rId4" imgW="2678040" imgH="2017080" progId="">
              <p:embed/>
            </p:oleObj>
          </a:graphicData>
        </a:graphic>
      </p:graphicFrame>
    </p:spTree>
    <p:extLst>
      <p:ext uri="{BB962C8B-B14F-4D97-AF65-F5344CB8AC3E}">
        <p14:creationId xmlns:p14="http://schemas.microsoft.com/office/powerpoint/2010/main" xmlns="" val="8267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10"/>
            <a:ext cx="8229600" cy="538609"/>
          </a:xfrm>
        </p:spPr>
        <p:txBody>
          <a:bodyPr/>
          <a:lstStyle/>
          <a:p>
            <a:r>
              <a:rPr lang="en-US" sz="3200" dirty="0" err="1" smtClean="0"/>
              <a:t>CAEBeans</a:t>
            </a:r>
            <a:r>
              <a:rPr lang="en-US" sz="3200" dirty="0" smtClean="0"/>
              <a:t> Resources</a:t>
            </a:r>
            <a:endParaRPr lang="ru-RU" sz="3200" dirty="0"/>
          </a:p>
        </p:txBody>
      </p:sp>
      <p:sp>
        <p:nvSpPr>
          <p:cNvPr id="4" name="Содержимое 3"/>
          <p:cNvSpPr>
            <a:spLocks noGrp="1"/>
          </p:cNvSpPr>
          <p:nvPr>
            <p:ph idx="1"/>
          </p:nvPr>
        </p:nvSpPr>
        <p:spPr>
          <a:xfrm>
            <a:off x="457200" y="1196690"/>
            <a:ext cx="8507410" cy="4767862"/>
          </a:xfrm>
        </p:spPr>
        <p:txBody>
          <a:bodyPr/>
          <a:lstStyle/>
          <a:p>
            <a:r>
              <a:rPr lang="en-US" i="1" dirty="0" smtClean="0"/>
              <a:t>CAE-Resources </a:t>
            </a:r>
            <a:r>
              <a:rPr lang="en-US" dirty="0" smtClean="0"/>
              <a:t>– UNCORE/X Site with several special applications</a:t>
            </a:r>
            <a:endParaRPr lang="ru-RU" dirty="0"/>
          </a:p>
        </p:txBody>
      </p:sp>
      <p:sp>
        <p:nvSpPr>
          <p:cNvPr id="3" name="Номер слайда 2"/>
          <p:cNvSpPr>
            <a:spLocks noGrp="1"/>
          </p:cNvSpPr>
          <p:nvPr>
            <p:ph type="sldNum" sz="quarter" idx="12"/>
          </p:nvPr>
        </p:nvSpPr>
        <p:spPr/>
        <p:txBody>
          <a:bodyPr/>
          <a:lstStyle/>
          <a:p>
            <a:pPr>
              <a:defRPr/>
            </a:pPr>
            <a:fld id="{062466B1-C047-4663-863F-5BB868F82927}" type="slidenum">
              <a:rPr lang="ru-RU" smtClean="0"/>
              <a:pPr>
                <a:defRPr/>
              </a:pPr>
              <a:t>20</a:t>
            </a:fld>
            <a:endParaRPr lang="ru-RU"/>
          </a:p>
        </p:txBody>
      </p:sp>
      <p:sp>
        <p:nvSpPr>
          <p:cNvPr id="5" name="Прямоугольник 4"/>
          <p:cNvSpPr/>
          <p:nvPr/>
        </p:nvSpPr>
        <p:spPr>
          <a:xfrm>
            <a:off x="2232517" y="2276841"/>
            <a:ext cx="4355763" cy="230432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2800" dirty="0">
              <a:solidFill>
                <a:sysClr val="windowText" lastClr="000000"/>
              </a:solidFill>
            </a:endParaRPr>
          </a:p>
        </p:txBody>
      </p:sp>
      <p:sp>
        <p:nvSpPr>
          <p:cNvPr id="8" name="Прямоугольник 7"/>
          <p:cNvSpPr/>
          <p:nvPr/>
        </p:nvSpPr>
        <p:spPr>
          <a:xfrm>
            <a:off x="2123661" y="2132820"/>
            <a:ext cx="4608640" cy="44646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smtClean="0">
              <a:solidFill>
                <a:sysClr val="windowText" lastClr="000000"/>
              </a:solidFill>
            </a:endParaRPr>
          </a:p>
        </p:txBody>
      </p:sp>
      <p:sp>
        <p:nvSpPr>
          <p:cNvPr id="9" name="Прямоугольник 8"/>
          <p:cNvSpPr/>
          <p:nvPr/>
        </p:nvSpPr>
        <p:spPr>
          <a:xfrm>
            <a:off x="2785217" y="5627505"/>
            <a:ext cx="2335576" cy="86443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solidFill>
                  <a:sysClr val="windowText" lastClr="000000"/>
                </a:solidFill>
              </a:rPr>
              <a:t>CAE-system</a:t>
            </a:r>
            <a:endParaRPr lang="ru-RU" sz="2800" dirty="0">
              <a:solidFill>
                <a:sysClr val="windowText" lastClr="000000"/>
              </a:solidFill>
            </a:endParaRPr>
          </a:p>
        </p:txBody>
      </p:sp>
      <p:pic>
        <p:nvPicPr>
          <p:cNvPr id="10"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86766" y="5629275"/>
            <a:ext cx="828675" cy="1228725"/>
          </a:xfrm>
          <a:prstGeom prst="rect">
            <a:avLst/>
          </a:prstGeom>
          <a:noFill/>
          <a:ln w="9525">
            <a:noFill/>
            <a:miter lim="800000"/>
            <a:headEnd/>
            <a:tailEnd/>
          </a:ln>
          <a:effectLst/>
        </p:spPr>
      </p:pic>
      <p:sp>
        <p:nvSpPr>
          <p:cNvPr id="11" name="TextBox 10"/>
          <p:cNvSpPr txBox="1"/>
          <p:nvPr/>
        </p:nvSpPr>
        <p:spPr>
          <a:xfrm>
            <a:off x="5220090" y="4149100"/>
            <a:ext cx="1343790" cy="369332"/>
          </a:xfrm>
          <a:prstGeom prst="rect">
            <a:avLst/>
          </a:prstGeom>
          <a:noFill/>
        </p:spPr>
        <p:txBody>
          <a:bodyPr wrap="square" rtlCol="0">
            <a:spAutoFit/>
          </a:bodyPr>
          <a:lstStyle/>
          <a:p>
            <a:pPr algn="r"/>
            <a:r>
              <a:rPr lang="en-US" b="1" dirty="0" smtClean="0"/>
              <a:t>UNICORE</a:t>
            </a:r>
          </a:p>
        </p:txBody>
      </p:sp>
      <p:sp>
        <p:nvSpPr>
          <p:cNvPr id="13" name="Прямоугольник 12"/>
          <p:cNvSpPr/>
          <p:nvPr/>
        </p:nvSpPr>
        <p:spPr>
          <a:xfrm>
            <a:off x="2555720" y="4869200"/>
            <a:ext cx="2880400" cy="5040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ysClr val="windowText" lastClr="000000"/>
                </a:solidFill>
              </a:rPr>
              <a:t>Implementation</a:t>
            </a:r>
            <a:endParaRPr lang="ru-RU" sz="2000" b="1" dirty="0">
              <a:solidFill>
                <a:sysClr val="windowText" lastClr="000000"/>
              </a:solidFill>
            </a:endParaRPr>
          </a:p>
        </p:txBody>
      </p:sp>
      <p:sp>
        <p:nvSpPr>
          <p:cNvPr id="14" name="Прямоугольник 13"/>
          <p:cNvSpPr/>
          <p:nvPr/>
        </p:nvSpPr>
        <p:spPr>
          <a:xfrm>
            <a:off x="2483710" y="2348850"/>
            <a:ext cx="3744520" cy="36005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smtClean="0">
                <a:solidFill>
                  <a:sysClr val="windowText" lastClr="000000"/>
                </a:solidFill>
              </a:rPr>
              <a:t>Target System Interface</a:t>
            </a:r>
            <a:endParaRPr lang="ru-RU" sz="1600" dirty="0">
              <a:solidFill>
                <a:sysClr val="windowText" lastClr="000000"/>
              </a:solidFill>
            </a:endParaRPr>
          </a:p>
        </p:txBody>
      </p:sp>
      <p:sp>
        <p:nvSpPr>
          <p:cNvPr id="16" name="Двойная стрелка вверх/вниз 15"/>
          <p:cNvSpPr/>
          <p:nvPr/>
        </p:nvSpPr>
        <p:spPr>
          <a:xfrm>
            <a:off x="3820385" y="5275627"/>
            <a:ext cx="235486" cy="339905"/>
          </a:xfrm>
          <a:prstGeom prst="up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grpSp>
        <p:nvGrpSpPr>
          <p:cNvPr id="19" name="Группа 18"/>
          <p:cNvGrpSpPr/>
          <p:nvPr/>
        </p:nvGrpSpPr>
        <p:grpSpPr>
          <a:xfrm>
            <a:off x="2676307" y="2946412"/>
            <a:ext cx="2543782" cy="1441421"/>
            <a:chOff x="2454252" y="3005124"/>
            <a:chExt cx="3197900" cy="1820744"/>
          </a:xfrm>
        </p:grpSpPr>
        <p:sp>
          <p:nvSpPr>
            <p:cNvPr id="7" name="Прямоугольник 6"/>
            <p:cNvSpPr/>
            <p:nvPr/>
          </p:nvSpPr>
          <p:spPr>
            <a:xfrm rot="16200000">
              <a:off x="3203810" y="2348850"/>
              <a:ext cx="1728242" cy="3168442"/>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2000" dirty="0">
                <a:solidFill>
                  <a:sysClr val="windowText" lastClr="000000"/>
                </a:solidFill>
              </a:endParaRPr>
            </a:p>
          </p:txBody>
        </p:sp>
        <p:sp>
          <p:nvSpPr>
            <p:cNvPr id="12" name="Прямоугольник 11"/>
            <p:cNvSpPr/>
            <p:nvPr/>
          </p:nvSpPr>
          <p:spPr>
            <a:xfrm>
              <a:off x="3491850" y="3429000"/>
              <a:ext cx="1874723" cy="7098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ysClr val="windowText" lastClr="000000"/>
                  </a:solidFill>
                </a:rPr>
                <a:t>Interface</a:t>
              </a:r>
              <a:endParaRPr lang="ru-RU" sz="2000" b="1" dirty="0">
                <a:solidFill>
                  <a:sysClr val="windowText" lastClr="000000"/>
                </a:solidFill>
              </a:endParaRPr>
            </a:p>
          </p:txBody>
        </p:sp>
        <p:sp>
          <p:nvSpPr>
            <p:cNvPr id="17" name="Прямоугольник 16"/>
            <p:cNvSpPr/>
            <p:nvPr/>
          </p:nvSpPr>
          <p:spPr>
            <a:xfrm rot="16200000">
              <a:off x="1988837" y="3470539"/>
              <a:ext cx="1820744" cy="889914"/>
            </a:xfrm>
            <a:prstGeom prst="rect">
              <a:avLst/>
            </a:prstGeom>
          </p:spPr>
          <p:txBody>
            <a:bodyPr wrap="none">
              <a:spAutoFit/>
            </a:bodyPr>
            <a:lstStyle/>
            <a:p>
              <a:pPr algn="ctr"/>
              <a:r>
                <a:rPr lang="en-US" sz="2000" dirty="0" smtClean="0">
                  <a:solidFill>
                    <a:sysClr val="windowText" lastClr="000000"/>
                  </a:solidFill>
                </a:rPr>
                <a:t>UNICRE </a:t>
              </a:r>
            </a:p>
            <a:p>
              <a:pPr algn="ctr"/>
              <a:r>
                <a:rPr lang="en-US" sz="2000" dirty="0" smtClean="0">
                  <a:solidFill>
                    <a:sysClr val="windowText" lastClr="000000"/>
                  </a:solidFill>
                </a:rPr>
                <a:t>Application</a:t>
              </a:r>
              <a:endParaRPr lang="ru-RU" sz="2000" dirty="0">
                <a:solidFill>
                  <a:sysClr val="windowText" lastClr="000000"/>
                </a:solidFill>
              </a:endParaRPr>
            </a:p>
          </p:txBody>
        </p:sp>
      </p:grpSp>
      <p:sp>
        <p:nvSpPr>
          <p:cNvPr id="15" name="Двойная стрелка вверх/вниз 14"/>
          <p:cNvSpPr/>
          <p:nvPr/>
        </p:nvSpPr>
        <p:spPr>
          <a:xfrm>
            <a:off x="4067930" y="3861060"/>
            <a:ext cx="288040" cy="1008140"/>
          </a:xfrm>
          <a:prstGeom prst="up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00"/>
            <a:ext cx="8229600" cy="661720"/>
          </a:xfrm>
        </p:spPr>
        <p:txBody>
          <a:bodyPr/>
          <a:lstStyle/>
          <a:p>
            <a:r>
              <a:rPr lang="en-US" dirty="0" smtClean="0"/>
              <a:t>Example: LS-</a:t>
            </a:r>
            <a:r>
              <a:rPr lang="en-US" dirty="0" err="1" smtClean="0"/>
              <a:t>Dyna</a:t>
            </a:r>
            <a:r>
              <a:rPr lang="en-US" dirty="0" smtClean="0"/>
              <a:t> CAE-Resource</a:t>
            </a:r>
            <a:endParaRPr lang="ru-RU" dirty="0"/>
          </a:p>
        </p:txBody>
      </p:sp>
      <p:sp>
        <p:nvSpPr>
          <p:cNvPr id="4" name="Номер слайда 3"/>
          <p:cNvSpPr>
            <a:spLocks noGrp="1"/>
          </p:cNvSpPr>
          <p:nvPr>
            <p:ph type="sldNum" sz="quarter" idx="12"/>
          </p:nvPr>
        </p:nvSpPr>
        <p:spPr/>
        <p:txBody>
          <a:bodyPr/>
          <a:lstStyle/>
          <a:p>
            <a:pPr>
              <a:defRPr/>
            </a:pPr>
            <a:fld id="{D0CD074D-EFE3-43E3-89A5-E91EF8CAA72C}" type="slidenum">
              <a:rPr lang="ru-RU" smtClean="0"/>
              <a:pPr>
                <a:defRPr/>
              </a:pPr>
              <a:t>21</a:t>
            </a:fld>
            <a:endParaRPr lang="ru-RU"/>
          </a:p>
        </p:txBody>
      </p:sp>
      <p:sp>
        <p:nvSpPr>
          <p:cNvPr id="709633" name="Rectangle 1"/>
          <p:cNvSpPr>
            <a:spLocks noChangeArrowheads="1"/>
          </p:cNvSpPr>
          <p:nvPr/>
        </p:nvSpPr>
        <p:spPr bwMode="auto">
          <a:xfrm>
            <a:off x="144020" y="1232260"/>
            <a:ext cx="8820590" cy="5509200"/>
          </a:xfrm>
          <a:prstGeom prst="rect">
            <a:avLst/>
          </a:prstGeom>
          <a:solidFill>
            <a:schemeClr val="accent1">
              <a:lumMod val="20000"/>
              <a:lumOff val="80000"/>
            </a:schemeClr>
          </a:solidFill>
          <a:ln w="9525">
            <a:solidFill>
              <a:schemeClr val="tx1"/>
            </a:solidFill>
            <a:prstDash val="lgDash"/>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1600" b="0" i="0" u="none" strike="noStrike" cap="none" normalizeH="0" baseline="0" dirty="0" smtClean="0">
                <a:ln>
                  <a:noFill/>
                </a:ln>
                <a:solidFill>
                  <a:srgbClr val="595979"/>
                </a:solidFill>
                <a:effectLst/>
                <a:latin typeface="Courier New" pitchFamily="49" charset="0"/>
                <a:ea typeface="Times New Roman" pitchFamily="18" charset="0"/>
                <a:cs typeface="Courier New" pitchFamily="49" charset="0"/>
              </a:rPr>
              <a:t>&lt;!-- </a:t>
            </a:r>
            <a:r>
              <a:rPr kumimoji="0" lang="ru-RU" sz="1600" b="0" i="0" u="none" strike="noStrike" cap="none" normalizeH="0" baseline="0" dirty="0" err="1" smtClean="0">
                <a:ln>
                  <a:noFill/>
                </a:ln>
                <a:solidFill>
                  <a:srgbClr val="595979"/>
                </a:solidFill>
                <a:effectLst/>
                <a:latin typeface="Courier New" pitchFamily="49" charset="0"/>
                <a:ea typeface="Times New Roman" pitchFamily="18" charset="0"/>
                <a:cs typeface="Courier New" pitchFamily="49" charset="0"/>
              </a:rPr>
              <a:t>LS-Dyna</a:t>
            </a:r>
            <a:r>
              <a:rPr kumimoji="0" lang="ru-RU" sz="1600" b="0" i="0" u="none" strike="noStrike" cap="none" normalizeH="0" baseline="0" dirty="0" smtClean="0">
                <a:ln>
                  <a:noFill/>
                </a:ln>
                <a:solidFill>
                  <a:srgbClr val="595979"/>
                </a:solidFill>
                <a:effectLst/>
                <a:latin typeface="Courier New" pitchFamily="49" charset="0"/>
                <a:ea typeface="Times New Roman" pitchFamily="18" charset="0"/>
                <a:cs typeface="Courier New" pitchFamily="49" charset="0"/>
              </a:rPr>
              <a:t> </a:t>
            </a:r>
            <a:r>
              <a:rPr kumimoji="0" lang="ru-RU" sz="1600" b="0" i="0" u="none" strike="noStrike" cap="none" normalizeH="0" baseline="0" dirty="0" err="1" smtClean="0">
                <a:ln>
                  <a:noFill/>
                </a:ln>
                <a:solidFill>
                  <a:srgbClr val="595979"/>
                </a:solidFill>
                <a:effectLst/>
                <a:latin typeface="Courier New" pitchFamily="49" charset="0"/>
                <a:ea typeface="Times New Roman" pitchFamily="18" charset="0"/>
                <a:cs typeface="Courier New" pitchFamily="49" charset="0"/>
              </a:rPr>
              <a:t>application</a:t>
            </a:r>
            <a:r>
              <a:rPr kumimoji="0" lang="ru-RU" sz="1600" b="0" i="0" u="none" strike="noStrike" cap="none" normalizeH="0" baseline="0" dirty="0" smtClean="0">
                <a:ln>
                  <a:noFill/>
                </a:ln>
                <a:solidFill>
                  <a:srgbClr val="595979"/>
                </a:solidFill>
                <a:effectLst/>
                <a:latin typeface="Courier New" pitchFamily="49" charset="0"/>
                <a:ea typeface="Times New Roman" pitchFamily="18" charset="0"/>
                <a:cs typeface="Courier New" pitchFamily="49" charset="0"/>
              </a:rPr>
              <a:t> --&gt;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1600" b="0"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0" i="0" u="none" strike="noStrike" cap="none" normalizeH="0" baseline="0" dirty="0" smtClean="0">
                <a:ln>
                  <a:noFill/>
                </a:ln>
                <a:solidFill>
                  <a:srgbClr val="0057A6"/>
                </a:solidFill>
                <a:effectLst/>
                <a:latin typeface="Courier New" pitchFamily="49" charset="0"/>
                <a:ea typeface="Times New Roman" pitchFamily="18" charset="0"/>
                <a:cs typeface="Courier New" pitchFamily="49" charset="0"/>
              </a:rPr>
              <a:t>&lt;</a:t>
            </a:r>
            <a:r>
              <a:rPr kumimoji="0" lang="ru-RU" sz="1600" b="0" i="0" u="none" strike="noStrike" cap="none" normalizeH="0" baseline="0" dirty="0" err="1" smtClean="0">
                <a:ln>
                  <a:noFill/>
                </a:ln>
                <a:solidFill>
                  <a:srgbClr val="0066EE"/>
                </a:solidFill>
                <a:effectLst/>
                <a:latin typeface="Courier New" pitchFamily="49" charset="0"/>
                <a:ea typeface="Times New Roman" pitchFamily="18" charset="0"/>
                <a:cs typeface="Courier New" pitchFamily="49" charset="0"/>
              </a:rPr>
              <a:t>idb</a:t>
            </a:r>
            <a:r>
              <a:rPr kumimoji="0" lang="ru-RU" sz="1600" b="0" i="0" u="none" strike="noStrike" cap="none" normalizeH="0" baseline="0" dirty="0" err="1" smtClean="0">
                <a:ln>
                  <a:noFill/>
                </a:ln>
                <a:solidFill>
                  <a:srgbClr val="406080"/>
                </a:solidFill>
                <a:effectLst/>
                <a:latin typeface="Courier New" pitchFamily="49" charset="0"/>
                <a:ea typeface="Times New Roman" pitchFamily="18" charset="0"/>
                <a:cs typeface="Courier New" pitchFamily="49" charset="0"/>
              </a:rPr>
              <a:t>:</a:t>
            </a:r>
            <a:r>
              <a:rPr kumimoji="0" lang="ru-RU" sz="1600" b="0" i="0" u="none" strike="noStrike" cap="none" normalizeH="0" baseline="0" dirty="0" err="1" smtClean="0">
                <a:ln>
                  <a:noFill/>
                </a:ln>
                <a:solidFill>
                  <a:srgbClr val="333385"/>
                </a:solidFill>
                <a:effectLst/>
                <a:latin typeface="Courier New" pitchFamily="49" charset="0"/>
                <a:ea typeface="Times New Roman" pitchFamily="18" charset="0"/>
                <a:cs typeface="Courier New" pitchFamily="49" charset="0"/>
              </a:rPr>
              <a:t>Application</a:t>
            </a:r>
            <a:r>
              <a:rPr kumimoji="0" lang="ru-RU" sz="1600" b="0" i="0" u="none" strike="noStrike" cap="none" normalizeH="0" baseline="0" dirty="0" smtClean="0">
                <a:ln>
                  <a:noFill/>
                </a:ln>
                <a:solidFill>
                  <a:srgbClr val="0057A6"/>
                </a:solidFill>
                <a:effectLst/>
                <a:latin typeface="Courier New" pitchFamily="49" charset="0"/>
                <a:ea typeface="Times New Roman" pitchFamily="18" charset="0"/>
                <a:cs typeface="Courier New" pitchFamily="49" charset="0"/>
              </a:rPr>
              <a:t>&gt;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1600" b="0"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0" i="0" u="none" strike="noStrike" cap="none" normalizeH="0" baseline="0" dirty="0" smtClean="0">
                <a:ln>
                  <a:noFill/>
                </a:ln>
                <a:solidFill>
                  <a:srgbClr val="0057A6"/>
                </a:solidFill>
                <a:effectLst/>
                <a:latin typeface="Courier New" pitchFamily="49" charset="0"/>
                <a:ea typeface="Times New Roman" pitchFamily="18" charset="0"/>
                <a:cs typeface="Courier New" pitchFamily="49" charset="0"/>
              </a:rPr>
              <a:t>&lt;</a:t>
            </a:r>
            <a:r>
              <a:rPr kumimoji="0" lang="ru-RU" sz="1600" b="0" i="0" u="none" strike="noStrike" cap="none" normalizeH="0" baseline="0" dirty="0" err="1" smtClean="0">
                <a:ln>
                  <a:noFill/>
                </a:ln>
                <a:solidFill>
                  <a:srgbClr val="0066EE"/>
                </a:solidFill>
                <a:effectLst/>
                <a:latin typeface="Courier New" pitchFamily="49" charset="0"/>
                <a:ea typeface="Times New Roman" pitchFamily="18" charset="0"/>
                <a:cs typeface="Courier New" pitchFamily="49" charset="0"/>
              </a:rPr>
              <a:t>jsdl</a:t>
            </a:r>
            <a:r>
              <a:rPr kumimoji="0" lang="ru-RU" sz="1600" b="0" i="0" u="none" strike="noStrike" cap="none" normalizeH="0" baseline="0" dirty="0" err="1" smtClean="0">
                <a:ln>
                  <a:noFill/>
                </a:ln>
                <a:solidFill>
                  <a:srgbClr val="406080"/>
                </a:solidFill>
                <a:effectLst/>
                <a:latin typeface="Courier New" pitchFamily="49" charset="0"/>
                <a:ea typeface="Times New Roman" pitchFamily="18" charset="0"/>
                <a:cs typeface="Courier New" pitchFamily="49" charset="0"/>
              </a:rPr>
              <a:t>:</a:t>
            </a:r>
            <a:r>
              <a:rPr kumimoji="0" lang="ru-RU" sz="1600" b="0" i="0" u="none" strike="noStrike" cap="none" normalizeH="0" baseline="0" dirty="0" err="1" smtClean="0">
                <a:ln>
                  <a:noFill/>
                </a:ln>
                <a:solidFill>
                  <a:srgbClr val="333385"/>
                </a:solidFill>
                <a:effectLst/>
                <a:latin typeface="Courier New" pitchFamily="49" charset="0"/>
                <a:ea typeface="Times New Roman" pitchFamily="18" charset="0"/>
                <a:cs typeface="Courier New" pitchFamily="49" charset="0"/>
              </a:rPr>
              <a:t>ApplicationName</a:t>
            </a:r>
            <a:r>
              <a:rPr kumimoji="0" lang="ru-RU" sz="1600" b="0" i="0" u="none" strike="noStrike" cap="none" normalizeH="0" baseline="0" dirty="0" smtClean="0">
                <a:ln>
                  <a:noFill/>
                </a:ln>
                <a:solidFill>
                  <a:srgbClr val="0057A6"/>
                </a:solidFill>
                <a:effectLst/>
                <a:latin typeface="Courier New" pitchFamily="49" charset="0"/>
                <a:ea typeface="Times New Roman" pitchFamily="18" charset="0"/>
                <a:cs typeface="Courier New" pitchFamily="49" charset="0"/>
              </a:rPr>
              <a:t>&gt;</a:t>
            </a:r>
            <a:r>
              <a:rPr kumimoji="0" lang="ru-RU" sz="1600" b="1" i="0" u="none" strike="noStrike" cap="none" normalizeH="0" baseline="0" dirty="0" err="1" smtClean="0">
                <a:ln>
                  <a:noFill/>
                </a:ln>
                <a:solidFill>
                  <a:srgbClr val="000020"/>
                </a:solidFill>
                <a:effectLst/>
                <a:latin typeface="Courier New" pitchFamily="49" charset="0"/>
                <a:ea typeface="Times New Roman" pitchFamily="18" charset="0"/>
                <a:cs typeface="Courier New" pitchFamily="49" charset="0"/>
              </a:rPr>
              <a:t>LS-Dyna</a:t>
            </a:r>
            <a:r>
              <a:rPr kumimoji="0" lang="ru-RU" sz="1600" b="0" i="0" u="none" strike="noStrike" cap="none" normalizeH="0" baseline="0" dirty="0" smtClean="0">
                <a:ln>
                  <a:noFill/>
                </a:ln>
                <a:solidFill>
                  <a:srgbClr val="0057A6"/>
                </a:solidFill>
                <a:effectLst/>
                <a:latin typeface="Courier New" pitchFamily="49" charset="0"/>
                <a:ea typeface="Times New Roman" pitchFamily="18" charset="0"/>
                <a:cs typeface="Courier New" pitchFamily="49" charset="0"/>
              </a:rPr>
              <a:t>&lt;/</a:t>
            </a:r>
            <a:r>
              <a:rPr kumimoji="0" lang="ru-RU" sz="1600" b="0" i="0" u="none" strike="noStrike" cap="none" normalizeH="0" baseline="0" dirty="0" err="1" smtClean="0">
                <a:ln>
                  <a:noFill/>
                </a:ln>
                <a:solidFill>
                  <a:srgbClr val="0066EE"/>
                </a:solidFill>
                <a:effectLst/>
                <a:latin typeface="Courier New" pitchFamily="49" charset="0"/>
                <a:ea typeface="Times New Roman" pitchFamily="18" charset="0"/>
                <a:cs typeface="Courier New" pitchFamily="49" charset="0"/>
              </a:rPr>
              <a:t>jsdl</a:t>
            </a:r>
            <a:r>
              <a:rPr kumimoji="0" lang="ru-RU" sz="1600" b="0" i="0" u="none" strike="noStrike" cap="none" normalizeH="0" baseline="0" dirty="0" err="1" smtClean="0">
                <a:ln>
                  <a:noFill/>
                </a:ln>
                <a:solidFill>
                  <a:srgbClr val="406080"/>
                </a:solidFill>
                <a:effectLst/>
                <a:latin typeface="Courier New" pitchFamily="49" charset="0"/>
                <a:ea typeface="Times New Roman" pitchFamily="18" charset="0"/>
                <a:cs typeface="Courier New" pitchFamily="49" charset="0"/>
              </a:rPr>
              <a:t>:</a:t>
            </a:r>
            <a:r>
              <a:rPr kumimoji="0" lang="ru-RU" sz="1600" b="0" i="0" u="none" strike="noStrike" cap="none" normalizeH="0" baseline="0" dirty="0" err="1" smtClean="0">
                <a:ln>
                  <a:noFill/>
                </a:ln>
                <a:solidFill>
                  <a:srgbClr val="333385"/>
                </a:solidFill>
                <a:effectLst/>
                <a:latin typeface="Courier New" pitchFamily="49" charset="0"/>
                <a:ea typeface="Times New Roman" pitchFamily="18" charset="0"/>
                <a:cs typeface="Courier New" pitchFamily="49" charset="0"/>
              </a:rPr>
              <a:t>ApplicationName</a:t>
            </a:r>
            <a:r>
              <a:rPr kumimoji="0" lang="ru-RU" sz="1600" b="0" i="0" u="none" strike="noStrike" cap="none" normalizeH="0" baseline="0" dirty="0" smtClean="0">
                <a:ln>
                  <a:noFill/>
                </a:ln>
                <a:solidFill>
                  <a:srgbClr val="0057A6"/>
                </a:solidFill>
                <a:effectLst/>
                <a:latin typeface="Courier New" pitchFamily="49" charset="0"/>
                <a:ea typeface="Times New Roman" pitchFamily="18" charset="0"/>
                <a:cs typeface="Courier New" pitchFamily="49" charset="0"/>
              </a:rPr>
              <a:t>&gt;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1600" b="0"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0" i="0" u="none" strike="noStrike" cap="none" normalizeH="0" baseline="0" dirty="0" smtClean="0">
                <a:ln>
                  <a:noFill/>
                </a:ln>
                <a:solidFill>
                  <a:srgbClr val="0057A6"/>
                </a:solidFill>
                <a:effectLst/>
                <a:latin typeface="Courier New" pitchFamily="49" charset="0"/>
                <a:ea typeface="Times New Roman" pitchFamily="18" charset="0"/>
                <a:cs typeface="Courier New" pitchFamily="49" charset="0"/>
              </a:rPr>
              <a:t>&lt;</a:t>
            </a:r>
            <a:r>
              <a:rPr kumimoji="0" lang="ru-RU" sz="1600" b="0" i="0" u="none" strike="noStrike" cap="none" normalizeH="0" baseline="0" dirty="0" err="1" smtClean="0">
                <a:ln>
                  <a:noFill/>
                </a:ln>
                <a:solidFill>
                  <a:srgbClr val="0066EE"/>
                </a:solidFill>
                <a:effectLst/>
                <a:latin typeface="Courier New" pitchFamily="49" charset="0"/>
                <a:ea typeface="Times New Roman" pitchFamily="18" charset="0"/>
                <a:cs typeface="Courier New" pitchFamily="49" charset="0"/>
              </a:rPr>
              <a:t>jsdl</a:t>
            </a:r>
            <a:r>
              <a:rPr kumimoji="0" lang="ru-RU" sz="1600" b="0" i="0" u="none" strike="noStrike" cap="none" normalizeH="0" baseline="0" dirty="0" err="1" smtClean="0">
                <a:ln>
                  <a:noFill/>
                </a:ln>
                <a:solidFill>
                  <a:srgbClr val="406080"/>
                </a:solidFill>
                <a:effectLst/>
                <a:latin typeface="Courier New" pitchFamily="49" charset="0"/>
                <a:ea typeface="Times New Roman" pitchFamily="18" charset="0"/>
                <a:cs typeface="Courier New" pitchFamily="49" charset="0"/>
              </a:rPr>
              <a:t>:</a:t>
            </a:r>
            <a:r>
              <a:rPr kumimoji="0" lang="ru-RU" sz="1600" b="0" i="0" u="none" strike="noStrike" cap="none" normalizeH="0" baseline="0" dirty="0" err="1" smtClean="0">
                <a:ln>
                  <a:noFill/>
                </a:ln>
                <a:solidFill>
                  <a:srgbClr val="333385"/>
                </a:solidFill>
                <a:effectLst/>
                <a:latin typeface="Courier New" pitchFamily="49" charset="0"/>
                <a:ea typeface="Times New Roman" pitchFamily="18" charset="0"/>
                <a:cs typeface="Courier New" pitchFamily="49" charset="0"/>
              </a:rPr>
              <a:t>ApplicationVersion</a:t>
            </a:r>
            <a:r>
              <a:rPr kumimoji="0" lang="ru-RU" sz="1600" b="0" i="0" u="none" strike="noStrike" cap="none" normalizeH="0" baseline="0" dirty="0" smtClean="0">
                <a:ln>
                  <a:noFill/>
                </a:ln>
                <a:solidFill>
                  <a:srgbClr val="0057A6"/>
                </a:solidFill>
                <a:effectLst/>
                <a:latin typeface="Courier New" pitchFamily="49" charset="0"/>
                <a:ea typeface="Times New Roman" pitchFamily="18" charset="0"/>
                <a:cs typeface="Courier New" pitchFamily="49" charset="0"/>
              </a:rPr>
              <a:t>&gt;</a:t>
            </a: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1.0</a:t>
            </a:r>
            <a:r>
              <a:rPr kumimoji="0" lang="ru-RU" sz="1600" b="0" i="0" u="none" strike="noStrike" cap="none" normalizeH="0" baseline="0" dirty="0" smtClean="0">
                <a:ln>
                  <a:noFill/>
                </a:ln>
                <a:solidFill>
                  <a:srgbClr val="0057A6"/>
                </a:solidFill>
                <a:effectLst/>
                <a:latin typeface="Courier New" pitchFamily="49" charset="0"/>
                <a:ea typeface="Times New Roman" pitchFamily="18" charset="0"/>
                <a:cs typeface="Courier New" pitchFamily="49" charset="0"/>
              </a:rPr>
              <a:t>&lt;/</a:t>
            </a:r>
            <a:r>
              <a:rPr kumimoji="0" lang="ru-RU" sz="1600" b="0" i="0" u="none" strike="noStrike" cap="none" normalizeH="0" baseline="0" dirty="0" err="1" smtClean="0">
                <a:ln>
                  <a:noFill/>
                </a:ln>
                <a:solidFill>
                  <a:srgbClr val="0066EE"/>
                </a:solidFill>
                <a:effectLst/>
                <a:latin typeface="Courier New" pitchFamily="49" charset="0"/>
                <a:ea typeface="Times New Roman" pitchFamily="18" charset="0"/>
                <a:cs typeface="Courier New" pitchFamily="49" charset="0"/>
              </a:rPr>
              <a:t>jsdl</a:t>
            </a:r>
            <a:r>
              <a:rPr kumimoji="0" lang="ru-RU" sz="1600" b="0" i="0" u="none" strike="noStrike" cap="none" normalizeH="0" baseline="0" dirty="0" err="1" smtClean="0">
                <a:ln>
                  <a:noFill/>
                </a:ln>
                <a:solidFill>
                  <a:srgbClr val="406080"/>
                </a:solidFill>
                <a:effectLst/>
                <a:latin typeface="Courier New" pitchFamily="49" charset="0"/>
                <a:ea typeface="Times New Roman" pitchFamily="18" charset="0"/>
                <a:cs typeface="Courier New" pitchFamily="49" charset="0"/>
              </a:rPr>
              <a:t>:</a:t>
            </a:r>
            <a:r>
              <a:rPr kumimoji="0" lang="ru-RU" sz="1600" b="0" i="0" u="none" strike="noStrike" cap="none" normalizeH="0" baseline="0" dirty="0" err="1" smtClean="0">
                <a:ln>
                  <a:noFill/>
                </a:ln>
                <a:solidFill>
                  <a:srgbClr val="333385"/>
                </a:solidFill>
                <a:effectLst/>
                <a:latin typeface="Courier New" pitchFamily="49" charset="0"/>
                <a:ea typeface="Times New Roman" pitchFamily="18" charset="0"/>
                <a:cs typeface="Courier New" pitchFamily="49" charset="0"/>
              </a:rPr>
              <a:t>ApplicationVersion</a:t>
            </a:r>
            <a:r>
              <a:rPr kumimoji="0" lang="ru-RU" sz="1600" b="0" i="0" u="none" strike="noStrike" cap="none" normalizeH="0" baseline="0" dirty="0" smtClean="0">
                <a:ln>
                  <a:noFill/>
                </a:ln>
                <a:solidFill>
                  <a:srgbClr val="0057A6"/>
                </a:solidFill>
                <a:effectLst/>
                <a:latin typeface="Courier New" pitchFamily="49" charset="0"/>
                <a:ea typeface="Times New Roman" pitchFamily="18" charset="0"/>
                <a:cs typeface="Courier New" pitchFamily="49" charset="0"/>
              </a:rPr>
              <a:t>&gt;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1600" b="0"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0" i="0" u="none" strike="noStrike" cap="none" normalizeH="0" baseline="0" dirty="0" smtClean="0">
                <a:ln>
                  <a:noFill/>
                </a:ln>
                <a:solidFill>
                  <a:srgbClr val="0057A6"/>
                </a:solidFill>
                <a:effectLst/>
                <a:latin typeface="Courier New" pitchFamily="49" charset="0"/>
                <a:ea typeface="Times New Roman" pitchFamily="18" charset="0"/>
                <a:cs typeface="Courier New" pitchFamily="49" charset="0"/>
              </a:rPr>
              <a:t>&lt;</a:t>
            </a:r>
            <a:r>
              <a:rPr kumimoji="0" lang="ru-RU" sz="1600" b="0" i="0" u="none" strike="noStrike" cap="none" normalizeH="0" baseline="0" dirty="0" err="1" smtClean="0">
                <a:ln>
                  <a:noFill/>
                </a:ln>
                <a:solidFill>
                  <a:srgbClr val="0066EE"/>
                </a:solidFill>
                <a:effectLst/>
                <a:latin typeface="Courier New" pitchFamily="49" charset="0"/>
                <a:ea typeface="Times New Roman" pitchFamily="18" charset="0"/>
                <a:cs typeface="Courier New" pitchFamily="49" charset="0"/>
              </a:rPr>
              <a:t>idb</a:t>
            </a:r>
            <a:r>
              <a:rPr kumimoji="0" lang="ru-RU" sz="1600" b="0" i="0" u="none" strike="noStrike" cap="none" normalizeH="0" baseline="0" dirty="0" err="1" smtClean="0">
                <a:ln>
                  <a:noFill/>
                </a:ln>
                <a:solidFill>
                  <a:srgbClr val="406080"/>
                </a:solidFill>
                <a:effectLst/>
                <a:latin typeface="Courier New" pitchFamily="49" charset="0"/>
                <a:ea typeface="Times New Roman" pitchFamily="18" charset="0"/>
                <a:cs typeface="Courier New" pitchFamily="49" charset="0"/>
              </a:rPr>
              <a:t>:</a:t>
            </a:r>
            <a:r>
              <a:rPr kumimoji="0" lang="ru-RU" sz="1600" b="0" i="0" u="none" strike="noStrike" cap="none" normalizeH="0" baseline="0" dirty="0" err="1" smtClean="0">
                <a:ln>
                  <a:noFill/>
                </a:ln>
                <a:solidFill>
                  <a:srgbClr val="333385"/>
                </a:solidFill>
                <a:effectLst/>
                <a:latin typeface="Courier New" pitchFamily="49" charset="0"/>
                <a:ea typeface="Times New Roman" pitchFamily="18" charset="0"/>
                <a:cs typeface="Courier New" pitchFamily="49" charset="0"/>
              </a:rPr>
              <a:t>ScriptTemplate</a:t>
            </a:r>
            <a:r>
              <a:rPr kumimoji="0" lang="ru-RU" sz="1600" b="0" i="0" u="none" strike="noStrike" cap="none" normalizeH="0" baseline="0" dirty="0" smtClean="0">
                <a:ln>
                  <a:noFill/>
                </a:ln>
                <a:solidFill>
                  <a:srgbClr val="0057A6"/>
                </a:solidFill>
                <a:effectLst/>
                <a:latin typeface="Courier New" pitchFamily="49" charset="0"/>
                <a:ea typeface="Times New Roman" pitchFamily="18" charset="0"/>
                <a:cs typeface="Courier New" pitchFamily="49" charset="0"/>
              </a:rPr>
              <a:t>&gt;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1600" b="0"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0" i="0" u="none" strike="noStrike" cap="none" normalizeH="0" baseline="0" dirty="0" smtClean="0">
                <a:ln>
                  <a:noFill/>
                </a:ln>
                <a:solidFill>
                  <a:srgbClr val="0057A6"/>
                </a:solidFill>
                <a:effectLst/>
                <a:latin typeface="Courier New" pitchFamily="49" charset="0"/>
                <a:ea typeface="Times New Roman" pitchFamily="18" charset="0"/>
                <a:cs typeface="Courier New" pitchFamily="49" charset="0"/>
              </a:rPr>
              <a:t>&lt;</a:t>
            </a:r>
            <a:r>
              <a:rPr kumimoji="0" lang="ru-RU" sz="1600" b="0" i="0" u="none" strike="noStrike" cap="none" normalizeH="0" baseline="0" dirty="0" err="1" smtClean="0">
                <a:ln>
                  <a:noFill/>
                </a:ln>
                <a:solidFill>
                  <a:srgbClr val="0066EE"/>
                </a:solidFill>
                <a:effectLst/>
                <a:latin typeface="Courier New" pitchFamily="49" charset="0"/>
                <a:ea typeface="Times New Roman" pitchFamily="18" charset="0"/>
                <a:cs typeface="Courier New" pitchFamily="49" charset="0"/>
              </a:rPr>
              <a:t>idb</a:t>
            </a:r>
            <a:r>
              <a:rPr kumimoji="0" lang="ru-RU" sz="1600" b="0" i="0" u="none" strike="noStrike" cap="none" normalizeH="0" baseline="0" dirty="0" err="1" smtClean="0">
                <a:ln>
                  <a:noFill/>
                </a:ln>
                <a:solidFill>
                  <a:srgbClr val="406080"/>
                </a:solidFill>
                <a:effectLst/>
                <a:latin typeface="Courier New" pitchFamily="49" charset="0"/>
                <a:ea typeface="Times New Roman" pitchFamily="18" charset="0"/>
                <a:cs typeface="Courier New" pitchFamily="49" charset="0"/>
              </a:rPr>
              <a:t>:</a:t>
            </a:r>
            <a:r>
              <a:rPr kumimoji="0" lang="ru-RU" sz="1600" b="0" i="0" u="none" strike="noStrike" cap="none" normalizeH="0" baseline="0" dirty="0" err="1" smtClean="0">
                <a:ln>
                  <a:noFill/>
                </a:ln>
                <a:solidFill>
                  <a:srgbClr val="333385"/>
                </a:solidFill>
                <a:effectLst/>
                <a:latin typeface="Courier New" pitchFamily="49" charset="0"/>
                <a:ea typeface="Times New Roman" pitchFamily="18" charset="0"/>
                <a:cs typeface="Courier New" pitchFamily="49" charset="0"/>
              </a:rPr>
              <a:t>Description</a:t>
            </a:r>
            <a:r>
              <a:rPr kumimoji="0" lang="ru-RU" sz="1600" b="0" i="0" u="none" strike="noStrike" cap="none" normalizeH="0" baseline="0" dirty="0" smtClean="0">
                <a:ln>
                  <a:noFill/>
                </a:ln>
                <a:solidFill>
                  <a:srgbClr val="0057A6"/>
                </a:solidFill>
                <a:effectLst/>
                <a:latin typeface="Courier New" pitchFamily="49" charset="0"/>
                <a:ea typeface="Times New Roman" pitchFamily="18" charset="0"/>
                <a:cs typeface="Courier New" pitchFamily="49" charset="0"/>
              </a:rPr>
              <a:t>&gt;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1" i="0" u="none" strike="noStrike" cap="none" normalizeH="0" baseline="0" dirty="0" err="1" smtClean="0">
                <a:ln>
                  <a:noFill/>
                </a:ln>
                <a:solidFill>
                  <a:srgbClr val="000020"/>
                </a:solidFill>
                <a:effectLst/>
                <a:latin typeface="Courier New" pitchFamily="49" charset="0"/>
                <a:ea typeface="Times New Roman" pitchFamily="18" charset="0"/>
                <a:cs typeface="Courier New" pitchFamily="49" charset="0"/>
              </a:rPr>
              <a:t>Template</a:t>
            </a: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1" i="0" u="none" strike="noStrike" cap="none" normalizeH="0" baseline="0" dirty="0" err="1" smtClean="0">
                <a:ln>
                  <a:noFill/>
                </a:ln>
                <a:solidFill>
                  <a:srgbClr val="000020"/>
                </a:solidFill>
                <a:effectLst/>
                <a:latin typeface="Courier New" pitchFamily="49" charset="0"/>
                <a:ea typeface="Times New Roman" pitchFamily="18" charset="0"/>
                <a:cs typeface="Courier New" pitchFamily="49" charset="0"/>
              </a:rPr>
              <a:t>for</a:t>
            </a: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1" i="0" u="none" strike="noStrike" cap="none" normalizeH="0" baseline="0" dirty="0" err="1" smtClean="0">
                <a:ln>
                  <a:noFill/>
                </a:ln>
                <a:solidFill>
                  <a:srgbClr val="000020"/>
                </a:solidFill>
                <a:effectLst/>
                <a:latin typeface="Courier New" pitchFamily="49" charset="0"/>
                <a:ea typeface="Times New Roman" pitchFamily="18" charset="0"/>
                <a:cs typeface="Courier New" pitchFamily="49" charset="0"/>
              </a:rPr>
              <a:t>LS-Dyna</a:t>
            </a: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1" i="0" u="none" strike="noStrike" cap="none" normalizeH="0" baseline="0" dirty="0" err="1" smtClean="0">
                <a:ln>
                  <a:noFill/>
                </a:ln>
                <a:solidFill>
                  <a:srgbClr val="000020"/>
                </a:solidFill>
                <a:effectLst/>
                <a:latin typeface="Courier New" pitchFamily="49" charset="0"/>
                <a:ea typeface="Times New Roman" pitchFamily="18" charset="0"/>
                <a:cs typeface="Courier New" pitchFamily="49" charset="0"/>
              </a:rPr>
              <a:t>Simulation</a:t>
            </a: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1" i="0" u="none" strike="noStrike" cap="none" normalizeH="0" baseline="0" dirty="0" err="1" smtClean="0">
                <a:ln>
                  <a:noFill/>
                </a:ln>
                <a:solidFill>
                  <a:srgbClr val="000020"/>
                </a:solidFill>
                <a:effectLst/>
                <a:latin typeface="Courier New" pitchFamily="49" charset="0"/>
                <a:ea typeface="Times New Roman" pitchFamily="18" charset="0"/>
                <a:cs typeface="Courier New" pitchFamily="49" charset="0"/>
              </a:rPr>
              <a:t>Invocation</a:t>
            </a: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1" i="0" u="none" strike="noStrike" cap="none" normalizeH="0" baseline="0" dirty="0" err="1" smtClean="0">
                <a:ln>
                  <a:noFill/>
                </a:ln>
                <a:solidFill>
                  <a:srgbClr val="000020"/>
                </a:solidFill>
                <a:effectLst/>
                <a:latin typeface="Courier New" pitchFamily="49" charset="0"/>
                <a:ea typeface="Times New Roman" pitchFamily="18" charset="0"/>
                <a:cs typeface="Courier New" pitchFamily="49" charset="0"/>
              </a:rPr>
              <a:t>Fields</a:t>
            </a: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SOURCE                  </a:t>
            </a:r>
            <a:r>
              <a:rPr kumimoji="0" lang="ru-RU" sz="1600" b="1" i="0" u="none" strike="noStrike" cap="none" normalizeH="0" baseline="0" dirty="0" err="1" smtClean="0">
                <a:ln>
                  <a:noFill/>
                </a:ln>
                <a:solidFill>
                  <a:srgbClr val="000020"/>
                </a:solidFill>
                <a:effectLst/>
                <a:latin typeface="Courier New" pitchFamily="49" charset="0"/>
                <a:ea typeface="Times New Roman" pitchFamily="18" charset="0"/>
                <a:cs typeface="Courier New" pitchFamily="49" charset="0"/>
              </a:rPr>
              <a:t>source</a:t>
            </a: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1" i="0" u="none" strike="noStrike" cap="none" normalizeH="0" baseline="0" dirty="0" err="1" smtClean="0">
                <a:ln>
                  <a:noFill/>
                </a:ln>
                <a:solidFill>
                  <a:srgbClr val="000020"/>
                </a:solidFill>
                <a:effectLst/>
                <a:latin typeface="Courier New" pitchFamily="49" charset="0"/>
                <a:ea typeface="Times New Roman" pitchFamily="18" charset="0"/>
                <a:cs typeface="Courier New" pitchFamily="49" charset="0"/>
              </a:rPr>
              <a:t>file</a:t>
            </a: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1" i="0" u="none" strike="noStrike" cap="none" normalizeH="0" baseline="0" dirty="0" err="1" smtClean="0">
                <a:ln>
                  <a:noFill/>
                </a:ln>
                <a:solidFill>
                  <a:srgbClr val="000020"/>
                </a:solidFill>
                <a:effectLst/>
                <a:latin typeface="Courier New" pitchFamily="49" charset="0"/>
                <a:ea typeface="Times New Roman" pitchFamily="18" charset="0"/>
                <a:cs typeface="Courier New" pitchFamily="49" charset="0"/>
              </a:rPr>
              <a:t>name</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DOUBLE_PRECISION        </a:t>
            </a:r>
            <a:r>
              <a:rPr kumimoji="0" lang="ru-RU" sz="1600" b="1" i="0" u="none" strike="noStrike" cap="none" normalizeH="0" baseline="0" dirty="0" err="1" smtClean="0">
                <a:ln>
                  <a:noFill/>
                </a:ln>
                <a:solidFill>
                  <a:srgbClr val="000020"/>
                </a:solidFill>
                <a:effectLst/>
                <a:latin typeface="Courier New" pitchFamily="49" charset="0"/>
                <a:ea typeface="Times New Roman" pitchFamily="18" charset="0"/>
                <a:cs typeface="Courier New" pitchFamily="49" charset="0"/>
              </a:rPr>
              <a:t>double</a:t>
            </a: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1" i="0" u="none" strike="noStrike" cap="none" normalizeH="0" baseline="0" dirty="0" err="1" smtClean="0">
                <a:ln>
                  <a:noFill/>
                </a:ln>
                <a:solidFill>
                  <a:srgbClr val="000020"/>
                </a:solidFill>
                <a:effectLst/>
                <a:latin typeface="Courier New" pitchFamily="49" charset="0"/>
                <a:ea typeface="Times New Roman" pitchFamily="18" charset="0"/>
                <a:cs typeface="Courier New" pitchFamily="49" charset="0"/>
              </a:rPr>
              <a:t>precision</a:t>
            </a: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1" i="0" u="none" strike="noStrike" cap="none" normalizeH="0" baseline="0" dirty="0" err="1" smtClean="0">
                <a:ln>
                  <a:noFill/>
                </a:ln>
                <a:solidFill>
                  <a:srgbClr val="000020"/>
                </a:solidFill>
                <a:effectLst/>
                <a:latin typeface="Courier New" pitchFamily="49" charset="0"/>
                <a:ea typeface="Times New Roman" pitchFamily="18" charset="0"/>
                <a:cs typeface="Courier New" pitchFamily="49" charset="0"/>
              </a:rPr>
              <a:t>or</a:t>
            </a: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1" i="0" u="none" strike="noStrike" cap="none" normalizeH="0" baseline="0" dirty="0" err="1" smtClean="0">
                <a:ln>
                  <a:noFill/>
                </a:ln>
                <a:solidFill>
                  <a:srgbClr val="000020"/>
                </a:solidFill>
                <a:effectLst/>
                <a:latin typeface="Courier New" pitchFamily="49" charset="0"/>
                <a:ea typeface="Times New Roman" pitchFamily="18" charset="0"/>
                <a:cs typeface="Courier New" pitchFamily="49" charset="0"/>
              </a:rPr>
              <a:t>not</a:t>
            </a: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1" i="0" u="none" strike="noStrike" cap="none" normalizeH="0" baseline="0" dirty="0" err="1" smtClean="0">
                <a:ln>
                  <a:noFill/>
                </a:ln>
                <a:solidFill>
                  <a:srgbClr val="000020"/>
                </a:solidFill>
                <a:effectLst/>
                <a:latin typeface="Courier New" pitchFamily="49" charset="0"/>
                <a:ea typeface="Times New Roman" pitchFamily="18" charset="0"/>
                <a:cs typeface="Courier New" pitchFamily="49" charset="0"/>
              </a:rPr>
              <a:t>y</a:t>
            </a: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a:t>
            </a:r>
            <a:r>
              <a:rPr kumimoji="0" lang="ru-RU" sz="1600" b="1" i="0" u="none" strike="noStrike" cap="none" normalizeH="0" baseline="0" dirty="0" err="1" smtClean="0">
                <a:ln>
                  <a:noFill/>
                </a:ln>
                <a:solidFill>
                  <a:srgbClr val="000020"/>
                </a:solidFill>
                <a:effectLst/>
                <a:latin typeface="Courier New" pitchFamily="49" charset="0"/>
                <a:ea typeface="Times New Roman" pitchFamily="18" charset="0"/>
                <a:cs typeface="Courier New" pitchFamily="49" charset="0"/>
              </a:rPr>
              <a:t>n</a:t>
            </a: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PROCESSORS              </a:t>
            </a:r>
            <a:r>
              <a:rPr kumimoji="0" lang="ru-RU" sz="1600" b="1" i="0" u="none" strike="noStrike" cap="none" normalizeH="0" baseline="0" dirty="0" err="1" smtClean="0">
                <a:ln>
                  <a:noFill/>
                </a:ln>
                <a:solidFill>
                  <a:srgbClr val="000020"/>
                </a:solidFill>
                <a:effectLst/>
                <a:latin typeface="Courier New" pitchFamily="49" charset="0"/>
                <a:ea typeface="Times New Roman" pitchFamily="18" charset="0"/>
                <a:cs typeface="Courier New" pitchFamily="49" charset="0"/>
              </a:rPr>
              <a:t>nomber</a:t>
            </a: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1" i="0" u="none" strike="noStrike" cap="none" normalizeH="0" baseline="0" dirty="0" err="1" smtClean="0">
                <a:ln>
                  <a:noFill/>
                </a:ln>
                <a:solidFill>
                  <a:srgbClr val="000020"/>
                </a:solidFill>
                <a:effectLst/>
                <a:latin typeface="Courier New" pitchFamily="49" charset="0"/>
                <a:ea typeface="Times New Roman" pitchFamily="18" charset="0"/>
                <a:cs typeface="Courier New" pitchFamily="49" charset="0"/>
              </a:rPr>
              <a:t>of</a:t>
            </a: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1" i="0" u="none" strike="noStrike" cap="none" normalizeH="0" baseline="0" dirty="0" err="1" smtClean="0">
                <a:ln>
                  <a:noFill/>
                </a:ln>
                <a:solidFill>
                  <a:srgbClr val="000020"/>
                </a:solidFill>
                <a:effectLst/>
                <a:latin typeface="Courier New" pitchFamily="49" charset="0"/>
                <a:ea typeface="Times New Roman" pitchFamily="18" charset="0"/>
                <a:cs typeface="Courier New" pitchFamily="49" charset="0"/>
              </a:rPr>
              <a:t>cores</a:t>
            </a: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MEMORY                  </a:t>
            </a:r>
            <a:r>
              <a:rPr kumimoji="0" lang="ru-RU" sz="1600" b="1" i="0" u="none" strike="noStrike" cap="none" normalizeH="0" baseline="0" dirty="0" err="1" smtClean="0">
                <a:ln>
                  <a:noFill/>
                </a:ln>
                <a:solidFill>
                  <a:srgbClr val="000020"/>
                </a:solidFill>
                <a:effectLst/>
                <a:latin typeface="Courier New" pitchFamily="49" charset="0"/>
                <a:ea typeface="Times New Roman" pitchFamily="18" charset="0"/>
                <a:cs typeface="Courier New" pitchFamily="49" charset="0"/>
              </a:rPr>
              <a:t>total</a:t>
            </a: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1" i="0" u="none" strike="noStrike" cap="none" normalizeH="0" baseline="0" dirty="0" err="1" smtClean="0">
                <a:ln>
                  <a:noFill/>
                </a:ln>
                <a:solidFill>
                  <a:srgbClr val="000020"/>
                </a:solidFill>
                <a:effectLst/>
                <a:latin typeface="Courier New" pitchFamily="49" charset="0"/>
                <a:ea typeface="Times New Roman" pitchFamily="18" charset="0"/>
                <a:cs typeface="Courier New" pitchFamily="49" charset="0"/>
              </a:rPr>
              <a:t>memory</a:t>
            </a: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MEMORY2                 </a:t>
            </a:r>
            <a:r>
              <a:rPr kumimoji="0" lang="ru-RU" sz="1600" b="1" i="0" u="none" strike="noStrike" cap="none" normalizeH="0" baseline="0" dirty="0" err="1" smtClean="0">
                <a:ln>
                  <a:noFill/>
                </a:ln>
                <a:solidFill>
                  <a:srgbClr val="000020"/>
                </a:solidFill>
                <a:effectLst/>
                <a:latin typeface="Courier New" pitchFamily="49" charset="0"/>
                <a:ea typeface="Times New Roman" pitchFamily="18" charset="0"/>
                <a:cs typeface="Courier New" pitchFamily="49" charset="0"/>
              </a:rPr>
              <a:t>memory</a:t>
            </a: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1" i="0" u="none" strike="noStrike" cap="none" normalizeH="0" baseline="0" dirty="0" err="1" smtClean="0">
                <a:ln>
                  <a:noFill/>
                </a:ln>
                <a:solidFill>
                  <a:srgbClr val="000020"/>
                </a:solidFill>
                <a:effectLst/>
                <a:latin typeface="Courier New" pitchFamily="49" charset="0"/>
                <a:ea typeface="Times New Roman" pitchFamily="18" charset="0"/>
                <a:cs typeface="Courier New" pitchFamily="49" charset="0"/>
              </a:rPr>
              <a:t>per</a:t>
            </a: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1" i="0" u="none" strike="noStrike" cap="none" normalizeH="0" baseline="0" dirty="0" err="1" smtClean="0">
                <a:ln>
                  <a:noFill/>
                </a:ln>
                <a:solidFill>
                  <a:srgbClr val="000020"/>
                </a:solidFill>
                <a:effectLst/>
                <a:latin typeface="Courier New" pitchFamily="49" charset="0"/>
                <a:ea typeface="Times New Roman" pitchFamily="18" charset="0"/>
                <a:cs typeface="Courier New" pitchFamily="49" charset="0"/>
              </a:rPr>
              <a:t>core</a:t>
            </a: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 - </a:t>
            </a:r>
            <a:r>
              <a:rPr kumimoji="0" lang="ru-RU" sz="1600" b="1" i="0" u="none" strike="noStrike" cap="none" normalizeH="0" baseline="0" dirty="0" err="1" smtClean="0">
                <a:ln>
                  <a:noFill/>
                </a:ln>
                <a:solidFill>
                  <a:srgbClr val="000020"/>
                </a:solidFill>
                <a:effectLst/>
                <a:latin typeface="Courier New" pitchFamily="49" charset="0"/>
                <a:ea typeface="Times New Roman" pitchFamily="18" charset="0"/>
                <a:cs typeface="Courier New" pitchFamily="49" charset="0"/>
              </a:rPr>
              <a:t>optional</a:t>
            </a: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1" i="0" u="none" strike="noStrike" cap="none" normalizeH="0" baseline="0" dirty="0" err="1" smtClean="0">
                <a:ln>
                  <a:noFill/>
                </a:ln>
                <a:solidFill>
                  <a:srgbClr val="000020"/>
                </a:solidFill>
                <a:effectLst/>
                <a:latin typeface="Courier New" pitchFamily="49" charset="0"/>
                <a:ea typeface="Times New Roman" pitchFamily="18" charset="0"/>
                <a:cs typeface="Courier New" pitchFamily="49" charset="0"/>
              </a:rPr>
              <a:t>field</a:t>
            </a: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1" i="0" u="none" strike="noStrike" cap="none" normalizeH="0" baseline="0" dirty="0" err="1" smtClean="0">
                <a:ln>
                  <a:noFill/>
                </a:ln>
                <a:solidFill>
                  <a:srgbClr val="000020"/>
                </a:solidFill>
                <a:effectLst/>
                <a:latin typeface="Courier New" pitchFamily="49" charset="0"/>
                <a:ea typeface="Times New Roman" pitchFamily="18" charset="0"/>
                <a:cs typeface="Courier New" pitchFamily="49" charset="0"/>
              </a:rPr>
              <a:t>default</a:t>
            </a: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1" i="0" u="none" strike="noStrike" cap="none" normalizeH="0" baseline="0" dirty="0" err="1" smtClean="0">
                <a:ln>
                  <a:noFill/>
                </a:ln>
                <a:solidFill>
                  <a:srgbClr val="000020"/>
                </a:solidFill>
                <a:effectLst/>
                <a:latin typeface="Courier New" pitchFamily="49" charset="0"/>
                <a:ea typeface="Times New Roman" pitchFamily="18" charset="0"/>
                <a:cs typeface="Courier New" pitchFamily="49" charset="0"/>
              </a:rPr>
              <a:t>value</a:t>
            </a: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1" i="0" u="none" strike="noStrike" cap="none" normalizeH="0" baseline="0" dirty="0" err="1" smtClean="0">
                <a:ln>
                  <a:noFill/>
                </a:ln>
                <a:solidFill>
                  <a:srgbClr val="000020"/>
                </a:solidFill>
                <a:effectLst/>
                <a:latin typeface="Courier New" pitchFamily="49" charset="0"/>
                <a:ea typeface="Times New Roman" pitchFamily="18" charset="0"/>
                <a:cs typeface="Courier New" pitchFamily="49" charset="0"/>
              </a:rPr>
              <a:t>is</a:t>
            </a: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1" i="0" u="none" strike="noStrike" cap="none" normalizeH="0" baseline="0" dirty="0" err="1" smtClean="0">
                <a:ln>
                  <a:noFill/>
                </a:ln>
                <a:solidFill>
                  <a:srgbClr val="000020"/>
                </a:solidFill>
                <a:effectLst/>
                <a:latin typeface="Courier New" pitchFamily="49" charset="0"/>
                <a:ea typeface="Times New Roman" pitchFamily="18" charset="0"/>
                <a:cs typeface="Courier New" pitchFamily="49" charset="0"/>
              </a:rPr>
              <a:t>provided</a:t>
            </a:r>
            <a:r>
              <a:rPr kumimoji="0" lang="ru-RU" sz="1600" b="1"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1600" b="0"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0" i="0" u="none" strike="noStrike" cap="none" normalizeH="0" baseline="0" dirty="0" smtClean="0">
                <a:ln>
                  <a:noFill/>
                </a:ln>
                <a:solidFill>
                  <a:srgbClr val="0057A6"/>
                </a:solidFill>
                <a:effectLst/>
                <a:latin typeface="Courier New" pitchFamily="49" charset="0"/>
                <a:ea typeface="Times New Roman" pitchFamily="18" charset="0"/>
                <a:cs typeface="Courier New" pitchFamily="49" charset="0"/>
              </a:rPr>
              <a:t>&lt;/</a:t>
            </a:r>
            <a:r>
              <a:rPr kumimoji="0" lang="ru-RU" sz="1600" b="0" i="0" u="none" strike="noStrike" cap="none" normalizeH="0" baseline="0" dirty="0" err="1" smtClean="0">
                <a:ln>
                  <a:noFill/>
                </a:ln>
                <a:solidFill>
                  <a:srgbClr val="0066EE"/>
                </a:solidFill>
                <a:effectLst/>
                <a:latin typeface="Courier New" pitchFamily="49" charset="0"/>
                <a:ea typeface="Times New Roman" pitchFamily="18" charset="0"/>
                <a:cs typeface="Courier New" pitchFamily="49" charset="0"/>
              </a:rPr>
              <a:t>idb</a:t>
            </a:r>
            <a:r>
              <a:rPr kumimoji="0" lang="ru-RU" sz="1600" b="0" i="0" u="none" strike="noStrike" cap="none" normalizeH="0" baseline="0" dirty="0" err="1" smtClean="0">
                <a:ln>
                  <a:noFill/>
                </a:ln>
                <a:solidFill>
                  <a:srgbClr val="406080"/>
                </a:solidFill>
                <a:effectLst/>
                <a:latin typeface="Courier New" pitchFamily="49" charset="0"/>
                <a:ea typeface="Times New Roman" pitchFamily="18" charset="0"/>
                <a:cs typeface="Courier New" pitchFamily="49" charset="0"/>
              </a:rPr>
              <a:t>:</a:t>
            </a:r>
            <a:r>
              <a:rPr kumimoji="0" lang="ru-RU" sz="1600" b="0" i="0" u="none" strike="noStrike" cap="none" normalizeH="0" baseline="0" dirty="0" err="1" smtClean="0">
                <a:ln>
                  <a:noFill/>
                </a:ln>
                <a:solidFill>
                  <a:srgbClr val="333385"/>
                </a:solidFill>
                <a:effectLst/>
                <a:latin typeface="Courier New" pitchFamily="49" charset="0"/>
                <a:ea typeface="Times New Roman" pitchFamily="18" charset="0"/>
                <a:cs typeface="Courier New" pitchFamily="49" charset="0"/>
              </a:rPr>
              <a:t>Description</a:t>
            </a:r>
            <a:r>
              <a:rPr kumimoji="0" lang="ru-RU" sz="1600" b="0" i="0" u="none" strike="noStrike" cap="none" normalizeH="0" baseline="0" dirty="0" smtClean="0">
                <a:ln>
                  <a:noFill/>
                </a:ln>
                <a:solidFill>
                  <a:srgbClr val="0057A6"/>
                </a:solidFill>
                <a:effectLst/>
                <a:latin typeface="Courier New" pitchFamily="49" charset="0"/>
                <a:ea typeface="Times New Roman" pitchFamily="18" charset="0"/>
                <a:cs typeface="Courier New" pitchFamily="49" charset="0"/>
              </a:rPr>
              <a:t>&gt;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1600" b="0"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0" i="0" u="none" strike="noStrike" cap="none" normalizeH="0" baseline="0" dirty="0" smtClean="0">
                <a:ln>
                  <a:noFill/>
                </a:ln>
                <a:solidFill>
                  <a:srgbClr val="0057A6"/>
                </a:solidFill>
                <a:effectLst/>
                <a:latin typeface="Courier New" pitchFamily="49" charset="0"/>
                <a:ea typeface="Times New Roman" pitchFamily="18" charset="0"/>
                <a:cs typeface="Courier New" pitchFamily="49" charset="0"/>
              </a:rPr>
              <a:t>&lt;</a:t>
            </a:r>
            <a:r>
              <a:rPr kumimoji="0" lang="ru-RU" sz="1600" b="0" i="0" u="none" strike="noStrike" cap="none" normalizeH="0" baseline="0" dirty="0" err="1" smtClean="0">
                <a:ln>
                  <a:noFill/>
                </a:ln>
                <a:solidFill>
                  <a:srgbClr val="0066EE"/>
                </a:solidFill>
                <a:effectLst/>
                <a:latin typeface="Courier New" pitchFamily="49" charset="0"/>
                <a:ea typeface="Times New Roman" pitchFamily="18" charset="0"/>
                <a:cs typeface="Courier New" pitchFamily="49" charset="0"/>
              </a:rPr>
              <a:t>idb</a:t>
            </a:r>
            <a:r>
              <a:rPr kumimoji="0" lang="ru-RU" sz="1600" b="0" i="0" u="none" strike="noStrike" cap="none" normalizeH="0" baseline="0" dirty="0" err="1" smtClean="0">
                <a:ln>
                  <a:noFill/>
                </a:ln>
                <a:solidFill>
                  <a:srgbClr val="406080"/>
                </a:solidFill>
                <a:effectLst/>
                <a:latin typeface="Courier New" pitchFamily="49" charset="0"/>
                <a:ea typeface="Times New Roman" pitchFamily="18" charset="0"/>
                <a:cs typeface="Courier New" pitchFamily="49" charset="0"/>
              </a:rPr>
              <a:t>:</a:t>
            </a:r>
            <a:r>
              <a:rPr kumimoji="0" lang="ru-RU" sz="1600" b="0" i="0" u="none" strike="noStrike" cap="none" normalizeH="0" baseline="0" dirty="0" err="1" smtClean="0">
                <a:ln>
                  <a:noFill/>
                </a:ln>
                <a:solidFill>
                  <a:srgbClr val="333385"/>
                </a:solidFill>
                <a:effectLst/>
                <a:latin typeface="Courier New" pitchFamily="49" charset="0"/>
                <a:ea typeface="Times New Roman" pitchFamily="18" charset="0"/>
                <a:cs typeface="Courier New" pitchFamily="49" charset="0"/>
              </a:rPr>
              <a:t>Invocation</a:t>
            </a:r>
            <a:r>
              <a:rPr kumimoji="0" lang="ru-RU" sz="1600" b="0"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0" i="0" u="none" strike="noStrike" cap="none" normalizeH="0" baseline="0" dirty="0" err="1" smtClean="0">
                <a:ln>
                  <a:noFill/>
                </a:ln>
                <a:solidFill>
                  <a:srgbClr val="474796"/>
                </a:solidFill>
                <a:effectLst/>
                <a:latin typeface="Courier New" pitchFamily="49" charset="0"/>
                <a:ea typeface="Times New Roman" pitchFamily="18" charset="0"/>
                <a:cs typeface="Courier New" pitchFamily="49" charset="0"/>
              </a:rPr>
              <a:t>name</a:t>
            </a:r>
            <a:r>
              <a:rPr kumimoji="0" lang="ru-RU" sz="1600" b="0" i="0" u="none" strike="noStrike" cap="none" normalizeH="0" baseline="0" dirty="0" err="1" smtClean="0">
                <a:ln>
                  <a:noFill/>
                </a:ln>
                <a:solidFill>
                  <a:srgbClr val="308080"/>
                </a:solidFill>
                <a:effectLst/>
                <a:latin typeface="Courier New" pitchFamily="49" charset="0"/>
                <a:ea typeface="Times New Roman" pitchFamily="18" charset="0"/>
                <a:cs typeface="Courier New" pitchFamily="49" charset="0"/>
              </a:rPr>
              <a:t>=</a:t>
            </a:r>
            <a:r>
              <a:rPr kumimoji="0" lang="ru-RU" sz="1600" b="0" i="0" u="none" strike="noStrike" cap="none" normalizeH="0" baseline="0" dirty="0" smtClean="0">
                <a:ln>
                  <a:noFill/>
                </a:ln>
                <a:solidFill>
                  <a:srgbClr val="1060B6"/>
                </a:solidFill>
                <a:effectLst/>
                <a:latin typeface="Courier New" pitchFamily="49" charset="0"/>
                <a:ea typeface="Times New Roman" pitchFamily="18" charset="0"/>
                <a:cs typeface="Courier New" pitchFamily="49" charset="0"/>
              </a:rPr>
              <a:t>""</a:t>
            </a:r>
            <a:r>
              <a:rPr kumimoji="0" lang="ru-RU" sz="1600" b="0" i="0" u="none" strike="noStrike" cap="none" normalizeH="0" baseline="0" dirty="0" smtClean="0">
                <a:ln>
                  <a:noFill/>
                </a:ln>
                <a:solidFill>
                  <a:srgbClr val="0057A6"/>
                </a:solidFill>
                <a:effectLst/>
                <a:latin typeface="Courier New" pitchFamily="49" charset="0"/>
                <a:ea typeface="Times New Roman" pitchFamily="18" charset="0"/>
                <a:cs typeface="Courier New" pitchFamily="49" charset="0"/>
              </a:rPr>
              <a:t>&gt;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lvl="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1600" b="0"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0" i="0" u="none" strike="noStrike" cap="none" normalizeH="0" baseline="0" dirty="0" smtClean="0">
                <a:ln>
                  <a:noFill/>
                </a:ln>
                <a:solidFill>
                  <a:srgbClr val="0057A6"/>
                </a:solidFill>
                <a:effectLst/>
                <a:latin typeface="Courier New" pitchFamily="49" charset="0"/>
                <a:ea typeface="Times New Roman" pitchFamily="18" charset="0"/>
                <a:cs typeface="Courier New" pitchFamily="49" charset="0"/>
              </a:rPr>
              <a:t>&lt;</a:t>
            </a:r>
            <a:r>
              <a:rPr kumimoji="0" lang="ru-RU" sz="1600" b="0" i="0" u="none" strike="noStrike" cap="none" normalizeH="0" baseline="0" dirty="0" err="1" smtClean="0">
                <a:ln>
                  <a:noFill/>
                </a:ln>
                <a:solidFill>
                  <a:srgbClr val="0066EE"/>
                </a:solidFill>
                <a:effectLst/>
                <a:latin typeface="Courier New" pitchFamily="49" charset="0"/>
                <a:ea typeface="Times New Roman" pitchFamily="18" charset="0"/>
                <a:cs typeface="Courier New" pitchFamily="49" charset="0"/>
              </a:rPr>
              <a:t>idb</a:t>
            </a:r>
            <a:r>
              <a:rPr kumimoji="0" lang="ru-RU" sz="1600" b="0" i="0" u="none" strike="noStrike" cap="none" normalizeH="0" baseline="0" dirty="0" err="1" smtClean="0">
                <a:ln>
                  <a:noFill/>
                </a:ln>
                <a:solidFill>
                  <a:srgbClr val="406080"/>
                </a:solidFill>
                <a:effectLst/>
                <a:latin typeface="Courier New" pitchFamily="49" charset="0"/>
                <a:ea typeface="Times New Roman" pitchFamily="18" charset="0"/>
                <a:cs typeface="Courier New" pitchFamily="49" charset="0"/>
              </a:rPr>
              <a:t>:</a:t>
            </a:r>
            <a:r>
              <a:rPr kumimoji="0" lang="ru-RU" sz="1600" b="0" i="0" u="none" strike="noStrike" cap="none" normalizeH="0" baseline="0" dirty="0" err="1" smtClean="0">
                <a:ln>
                  <a:noFill/>
                </a:ln>
                <a:solidFill>
                  <a:srgbClr val="333385"/>
                </a:solidFill>
                <a:effectLst/>
                <a:latin typeface="Courier New" pitchFamily="49" charset="0"/>
                <a:ea typeface="Times New Roman" pitchFamily="18" charset="0"/>
                <a:cs typeface="Courier New" pitchFamily="49" charset="0"/>
              </a:rPr>
              <a:t>Body</a:t>
            </a:r>
            <a:r>
              <a:rPr kumimoji="0" lang="ru-RU" sz="1600" b="0" i="0" u="none" strike="noStrike" cap="none" normalizeH="0" baseline="0" dirty="0" smtClean="0">
                <a:ln>
                  <a:noFill/>
                </a:ln>
                <a:solidFill>
                  <a:srgbClr val="0057A6"/>
                </a:solidFill>
                <a:effectLst/>
                <a:latin typeface="Courier New" pitchFamily="49" charset="0"/>
                <a:ea typeface="Times New Roman" pitchFamily="18" charset="0"/>
                <a:cs typeface="Courier New" pitchFamily="49" charset="0"/>
              </a:rPr>
              <a:t>&gt;</a:t>
            </a:r>
            <a:r>
              <a:rPr lang="en-US" sz="1600" dirty="0" smtClean="0">
                <a:latin typeface="Courier New" pitchFamily="49" charset="0"/>
                <a:cs typeface="Courier New" pitchFamily="49" charset="0"/>
              </a:rPr>
              <a:t>![CDATA</a:t>
            </a:r>
            <a:r>
              <a:rPr lang="en-US" sz="1600" b="1" dirty="0" smtClean="0">
                <a:latin typeface="Courier New" pitchFamily="49" charset="0"/>
                <a:cs typeface="Courier New" pitchFamily="49" charset="0"/>
              </a:rPr>
              <a:t>["ls-dyna.sh" +S&lt;SOURCE&gt; +DP&lt;DOUBLE_PRECISION&gt; +NP&lt;PROCESSORS&gt; +M&lt;MEMORY&gt; M2&lt;MEMORY2&gt;</a:t>
            </a:r>
            <a:r>
              <a:rPr lang="en-US" sz="1600" dirty="0" smtClean="0">
                <a:latin typeface="Courier New" pitchFamily="49" charset="0"/>
                <a:cs typeface="Courier New" pitchFamily="49" charset="0"/>
              </a:rPr>
              <a:t>]]</a:t>
            </a:r>
            <a:r>
              <a:rPr kumimoji="0" lang="ru-RU" sz="1600" b="0" i="0" u="none" strike="noStrike" cap="none" normalizeH="0" baseline="0" dirty="0" smtClean="0">
                <a:ln>
                  <a:noFill/>
                </a:ln>
                <a:solidFill>
                  <a:srgbClr val="0057A6"/>
                </a:solidFill>
                <a:effectLst/>
                <a:latin typeface="Courier New" pitchFamily="49" charset="0"/>
                <a:ea typeface="Times New Roman" pitchFamily="18" charset="0"/>
                <a:cs typeface="Courier New" pitchFamily="49" charset="0"/>
              </a:rPr>
              <a:t>&lt;/</a:t>
            </a:r>
            <a:r>
              <a:rPr kumimoji="0" lang="ru-RU" sz="1600" b="0" i="0" u="none" strike="noStrike" cap="none" normalizeH="0" baseline="0" dirty="0" err="1" smtClean="0">
                <a:ln>
                  <a:noFill/>
                </a:ln>
                <a:solidFill>
                  <a:srgbClr val="0066EE"/>
                </a:solidFill>
                <a:effectLst/>
                <a:latin typeface="Courier New" pitchFamily="49" charset="0"/>
                <a:ea typeface="Times New Roman" pitchFamily="18" charset="0"/>
                <a:cs typeface="Courier New" pitchFamily="49" charset="0"/>
              </a:rPr>
              <a:t>idb</a:t>
            </a:r>
            <a:r>
              <a:rPr kumimoji="0" lang="ru-RU" sz="1600" b="0" i="0" u="none" strike="noStrike" cap="none" normalizeH="0" baseline="0" dirty="0" err="1" smtClean="0">
                <a:ln>
                  <a:noFill/>
                </a:ln>
                <a:solidFill>
                  <a:srgbClr val="406080"/>
                </a:solidFill>
                <a:effectLst/>
                <a:latin typeface="Courier New" pitchFamily="49" charset="0"/>
                <a:ea typeface="Times New Roman" pitchFamily="18" charset="0"/>
                <a:cs typeface="Courier New" pitchFamily="49" charset="0"/>
              </a:rPr>
              <a:t>:</a:t>
            </a:r>
            <a:r>
              <a:rPr kumimoji="0" lang="ru-RU" sz="1600" b="0" i="0" u="none" strike="noStrike" cap="none" normalizeH="0" baseline="0" dirty="0" err="1" smtClean="0">
                <a:ln>
                  <a:noFill/>
                </a:ln>
                <a:solidFill>
                  <a:srgbClr val="333385"/>
                </a:solidFill>
                <a:effectLst/>
                <a:latin typeface="Courier New" pitchFamily="49" charset="0"/>
                <a:ea typeface="Times New Roman" pitchFamily="18" charset="0"/>
                <a:cs typeface="Courier New" pitchFamily="49" charset="0"/>
              </a:rPr>
              <a:t>Body</a:t>
            </a:r>
            <a:r>
              <a:rPr kumimoji="0" lang="ru-RU" sz="1600" b="0" i="0" u="none" strike="noStrike" cap="none" normalizeH="0" baseline="0" dirty="0" smtClean="0">
                <a:ln>
                  <a:noFill/>
                </a:ln>
                <a:solidFill>
                  <a:srgbClr val="0057A6"/>
                </a:solidFill>
                <a:effectLst/>
                <a:latin typeface="Courier New" pitchFamily="49" charset="0"/>
                <a:ea typeface="Times New Roman" pitchFamily="18" charset="0"/>
                <a:cs typeface="Courier New" pitchFamily="49" charset="0"/>
              </a:rPr>
              <a:t>&gt;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1600" b="0"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0" i="0" u="none" strike="noStrike" cap="none" normalizeH="0" baseline="0" dirty="0" smtClean="0">
                <a:ln>
                  <a:noFill/>
                </a:ln>
                <a:solidFill>
                  <a:srgbClr val="0057A6"/>
                </a:solidFill>
                <a:effectLst/>
                <a:latin typeface="Courier New" pitchFamily="49" charset="0"/>
                <a:ea typeface="Times New Roman" pitchFamily="18" charset="0"/>
                <a:cs typeface="Courier New" pitchFamily="49" charset="0"/>
              </a:rPr>
              <a:t>&lt;/</a:t>
            </a:r>
            <a:r>
              <a:rPr kumimoji="0" lang="ru-RU" sz="1600" b="0" i="0" u="none" strike="noStrike" cap="none" normalizeH="0" baseline="0" dirty="0" err="1" smtClean="0">
                <a:ln>
                  <a:noFill/>
                </a:ln>
                <a:solidFill>
                  <a:srgbClr val="0066EE"/>
                </a:solidFill>
                <a:effectLst/>
                <a:latin typeface="Courier New" pitchFamily="49" charset="0"/>
                <a:ea typeface="Times New Roman" pitchFamily="18" charset="0"/>
                <a:cs typeface="Courier New" pitchFamily="49" charset="0"/>
              </a:rPr>
              <a:t>idb</a:t>
            </a:r>
            <a:r>
              <a:rPr kumimoji="0" lang="ru-RU" sz="1600" b="0" i="0" u="none" strike="noStrike" cap="none" normalizeH="0" baseline="0" dirty="0" err="1" smtClean="0">
                <a:ln>
                  <a:noFill/>
                </a:ln>
                <a:solidFill>
                  <a:srgbClr val="406080"/>
                </a:solidFill>
                <a:effectLst/>
                <a:latin typeface="Courier New" pitchFamily="49" charset="0"/>
                <a:ea typeface="Times New Roman" pitchFamily="18" charset="0"/>
                <a:cs typeface="Courier New" pitchFamily="49" charset="0"/>
              </a:rPr>
              <a:t>:</a:t>
            </a:r>
            <a:r>
              <a:rPr kumimoji="0" lang="ru-RU" sz="1600" b="0" i="0" u="none" strike="noStrike" cap="none" normalizeH="0" baseline="0" dirty="0" err="1" smtClean="0">
                <a:ln>
                  <a:noFill/>
                </a:ln>
                <a:solidFill>
                  <a:srgbClr val="333385"/>
                </a:solidFill>
                <a:effectLst/>
                <a:latin typeface="Courier New" pitchFamily="49" charset="0"/>
                <a:ea typeface="Times New Roman" pitchFamily="18" charset="0"/>
                <a:cs typeface="Courier New" pitchFamily="49" charset="0"/>
              </a:rPr>
              <a:t>Invocation</a:t>
            </a:r>
            <a:r>
              <a:rPr kumimoji="0" lang="ru-RU" sz="1600" b="0" i="0" u="none" strike="noStrike" cap="none" normalizeH="0" baseline="0" dirty="0" smtClean="0">
                <a:ln>
                  <a:noFill/>
                </a:ln>
                <a:solidFill>
                  <a:srgbClr val="0057A6"/>
                </a:solidFill>
                <a:effectLst/>
                <a:latin typeface="Courier New" pitchFamily="49" charset="0"/>
                <a:ea typeface="Times New Roman" pitchFamily="18" charset="0"/>
                <a:cs typeface="Courier New" pitchFamily="49" charset="0"/>
              </a:rPr>
              <a:t>&gt;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1600" b="0"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1600" b="0"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0" i="0" u="none" strike="noStrike" cap="none" normalizeH="0" baseline="0" dirty="0" smtClean="0">
                <a:ln>
                  <a:noFill/>
                </a:ln>
                <a:solidFill>
                  <a:srgbClr val="0057A6"/>
                </a:solidFill>
                <a:effectLst/>
                <a:latin typeface="Courier New" pitchFamily="49" charset="0"/>
                <a:ea typeface="Times New Roman" pitchFamily="18" charset="0"/>
                <a:cs typeface="Courier New" pitchFamily="49" charset="0"/>
              </a:rPr>
              <a:t>&lt;/</a:t>
            </a:r>
            <a:r>
              <a:rPr kumimoji="0" lang="ru-RU" sz="1600" b="0" i="0" u="none" strike="noStrike" cap="none" normalizeH="0" baseline="0" dirty="0" err="1" smtClean="0">
                <a:ln>
                  <a:noFill/>
                </a:ln>
                <a:solidFill>
                  <a:srgbClr val="0066EE"/>
                </a:solidFill>
                <a:effectLst/>
                <a:latin typeface="Courier New" pitchFamily="49" charset="0"/>
                <a:ea typeface="Times New Roman" pitchFamily="18" charset="0"/>
                <a:cs typeface="Courier New" pitchFamily="49" charset="0"/>
              </a:rPr>
              <a:t>idb</a:t>
            </a:r>
            <a:r>
              <a:rPr kumimoji="0" lang="ru-RU" sz="1600" b="0" i="0" u="none" strike="noStrike" cap="none" normalizeH="0" baseline="0" dirty="0" err="1" smtClean="0">
                <a:ln>
                  <a:noFill/>
                </a:ln>
                <a:solidFill>
                  <a:srgbClr val="406080"/>
                </a:solidFill>
                <a:effectLst/>
                <a:latin typeface="Courier New" pitchFamily="49" charset="0"/>
                <a:ea typeface="Times New Roman" pitchFamily="18" charset="0"/>
                <a:cs typeface="Courier New" pitchFamily="49" charset="0"/>
              </a:rPr>
              <a:t>:</a:t>
            </a:r>
            <a:r>
              <a:rPr kumimoji="0" lang="ru-RU" sz="1600" b="0" i="0" u="none" strike="noStrike" cap="none" normalizeH="0" baseline="0" dirty="0" err="1" smtClean="0">
                <a:ln>
                  <a:noFill/>
                </a:ln>
                <a:solidFill>
                  <a:srgbClr val="333385"/>
                </a:solidFill>
                <a:effectLst/>
                <a:latin typeface="Courier New" pitchFamily="49" charset="0"/>
                <a:ea typeface="Times New Roman" pitchFamily="18" charset="0"/>
                <a:cs typeface="Courier New" pitchFamily="49" charset="0"/>
              </a:rPr>
              <a:t>ScriptTemplate</a:t>
            </a:r>
            <a:r>
              <a:rPr kumimoji="0" lang="ru-RU" sz="1600" b="0" i="0" u="none" strike="noStrike" cap="none" normalizeH="0" baseline="0" dirty="0" smtClean="0">
                <a:ln>
                  <a:noFill/>
                </a:ln>
                <a:solidFill>
                  <a:srgbClr val="0057A6"/>
                </a:solidFill>
                <a:effectLst/>
                <a:latin typeface="Courier New" pitchFamily="49" charset="0"/>
                <a:ea typeface="Times New Roman" pitchFamily="18" charset="0"/>
                <a:cs typeface="Courier New" pitchFamily="49" charset="0"/>
              </a:rPr>
              <a:t>&gt;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1600" b="0" i="0" u="none" strike="noStrike" cap="none" normalizeH="0" baseline="0" dirty="0" smtClean="0">
                <a:ln>
                  <a:noFill/>
                </a:ln>
                <a:solidFill>
                  <a:srgbClr val="000020"/>
                </a:solidFill>
                <a:effectLst/>
                <a:latin typeface="Courier New" pitchFamily="49" charset="0"/>
                <a:ea typeface="Times New Roman" pitchFamily="18" charset="0"/>
                <a:cs typeface="Courier New" pitchFamily="49" charset="0"/>
              </a:rPr>
              <a:t>  </a:t>
            </a:r>
            <a:r>
              <a:rPr kumimoji="0" lang="ru-RU" sz="1600" b="0" i="0" u="none" strike="noStrike" cap="none" normalizeH="0" baseline="0" dirty="0" smtClean="0">
                <a:ln>
                  <a:noFill/>
                </a:ln>
                <a:solidFill>
                  <a:srgbClr val="0057A6"/>
                </a:solidFill>
                <a:effectLst/>
                <a:latin typeface="Courier New" pitchFamily="49" charset="0"/>
                <a:ea typeface="Times New Roman" pitchFamily="18" charset="0"/>
                <a:cs typeface="Courier New" pitchFamily="49" charset="0"/>
              </a:rPr>
              <a:t>&lt;/</a:t>
            </a:r>
            <a:r>
              <a:rPr kumimoji="0" lang="ru-RU" sz="1600" b="0" i="0" u="none" strike="noStrike" cap="none" normalizeH="0" baseline="0" dirty="0" err="1" smtClean="0">
                <a:ln>
                  <a:noFill/>
                </a:ln>
                <a:solidFill>
                  <a:srgbClr val="0066EE"/>
                </a:solidFill>
                <a:effectLst/>
                <a:latin typeface="Courier New" pitchFamily="49" charset="0"/>
                <a:ea typeface="Times New Roman" pitchFamily="18" charset="0"/>
                <a:cs typeface="Courier New" pitchFamily="49" charset="0"/>
              </a:rPr>
              <a:t>idb</a:t>
            </a:r>
            <a:r>
              <a:rPr kumimoji="0" lang="ru-RU" sz="1600" b="0" i="0" u="none" strike="noStrike" cap="none" normalizeH="0" baseline="0" dirty="0" err="1" smtClean="0">
                <a:ln>
                  <a:noFill/>
                </a:ln>
                <a:solidFill>
                  <a:srgbClr val="406080"/>
                </a:solidFill>
                <a:effectLst/>
                <a:latin typeface="Courier New" pitchFamily="49" charset="0"/>
                <a:ea typeface="Times New Roman" pitchFamily="18" charset="0"/>
                <a:cs typeface="Courier New" pitchFamily="49" charset="0"/>
              </a:rPr>
              <a:t>:</a:t>
            </a:r>
            <a:r>
              <a:rPr kumimoji="0" lang="ru-RU" sz="1600" b="0" i="0" u="none" strike="noStrike" cap="none" normalizeH="0" baseline="0" dirty="0" err="1" smtClean="0">
                <a:ln>
                  <a:noFill/>
                </a:ln>
                <a:solidFill>
                  <a:srgbClr val="333385"/>
                </a:solidFill>
                <a:effectLst/>
                <a:latin typeface="Courier New" pitchFamily="49" charset="0"/>
                <a:ea typeface="Times New Roman" pitchFamily="18" charset="0"/>
                <a:cs typeface="Courier New" pitchFamily="49" charset="0"/>
              </a:rPr>
              <a:t>Application</a:t>
            </a:r>
            <a:r>
              <a:rPr kumimoji="0" lang="ru-RU" sz="1600" b="0" i="0" u="none" strike="noStrike" cap="none" normalizeH="0" baseline="0" dirty="0" smtClean="0">
                <a:ln>
                  <a:noFill/>
                </a:ln>
                <a:solidFill>
                  <a:srgbClr val="0057A6"/>
                </a:solidFill>
                <a:effectLst/>
                <a:latin typeface="Courier New" pitchFamily="49" charset="0"/>
                <a:ea typeface="Times New Roman" pitchFamily="18" charset="0"/>
                <a:cs typeface="Courier New" pitchFamily="49" charset="0"/>
              </a:rPr>
              <a:t>&gt;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9440" y="2564880"/>
            <a:ext cx="7772400" cy="1362456"/>
          </a:xfrm>
        </p:spPr>
        <p:txBody>
          <a:bodyPr/>
          <a:lstStyle/>
          <a:p>
            <a:r>
              <a:rPr lang="en-US" sz="4000" dirty="0" smtClean="0"/>
              <a:t>DiVTB for practical </a:t>
            </a:r>
            <a:r>
              <a:rPr lang="en-US" sz="4000" dirty="0"/>
              <a:t>engineering </a:t>
            </a:r>
            <a:r>
              <a:rPr lang="en-US" sz="4000" dirty="0" smtClean="0"/>
              <a:t>problems solution</a:t>
            </a:r>
            <a:endParaRPr lang="ru-RU" sz="4000" b="0" dirty="0">
              <a:solidFill>
                <a:schemeClr val="tx2">
                  <a:lumMod val="25000"/>
                </a:schemeClr>
              </a:solidFill>
              <a:effectLst/>
              <a:latin typeface="Arial" pitchFamily="34" charset="0"/>
              <a:cs typeface="Arial" pitchFamily="34" charset="0"/>
            </a:endParaRPr>
          </a:p>
        </p:txBody>
      </p:sp>
      <p:sp>
        <p:nvSpPr>
          <p:cNvPr id="2" name="Номер слайда 1"/>
          <p:cNvSpPr>
            <a:spLocks noGrp="1"/>
          </p:cNvSpPr>
          <p:nvPr>
            <p:ph type="sldNum" sz="quarter" idx="12"/>
          </p:nvPr>
        </p:nvSpPr>
        <p:spPr/>
        <p:txBody>
          <a:bodyPr/>
          <a:lstStyle/>
          <a:p>
            <a:pPr>
              <a:defRPr/>
            </a:pPr>
            <a:fld id="{8F70B776-FFF4-4742-B493-0E6BFB64B2AC}" type="slidenum">
              <a:rPr lang="ru-RU" smtClean="0"/>
              <a:pPr>
                <a:defRPr/>
              </a:pPr>
              <a:t>22</a:t>
            </a:fld>
            <a:endParaRPr lang="ru-RU" dirty="0"/>
          </a:p>
        </p:txBody>
      </p:sp>
    </p:spTree>
    <p:extLst>
      <p:ext uri="{BB962C8B-B14F-4D97-AF65-F5344CB8AC3E}">
        <p14:creationId xmlns:p14="http://schemas.microsoft.com/office/powerpoint/2010/main" xmlns="" val="4053436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dirty="0" smtClean="0"/>
              <a:t>DiVTB for common CAE-systems</a:t>
            </a:r>
            <a:endParaRPr lang="ru-RU" dirty="0"/>
          </a:p>
        </p:txBody>
      </p:sp>
      <p:sp>
        <p:nvSpPr>
          <p:cNvPr id="6" name="Объект 5"/>
          <p:cNvSpPr>
            <a:spLocks noGrp="1"/>
          </p:cNvSpPr>
          <p:nvPr>
            <p:ph idx="1"/>
          </p:nvPr>
        </p:nvSpPr>
        <p:spPr/>
        <p:txBody>
          <a:bodyPr/>
          <a:lstStyle/>
          <a:p>
            <a:pPr>
              <a:spcBef>
                <a:spcPts val="1200"/>
              </a:spcBef>
              <a:spcAft>
                <a:spcPts val="1200"/>
              </a:spcAft>
            </a:pPr>
            <a:r>
              <a:rPr lang="en-US" dirty="0" smtClean="0"/>
              <a:t>We </a:t>
            </a:r>
            <a:r>
              <a:rPr lang="en-US" dirty="0"/>
              <a:t>developed DiVTB to solve problems by using common CAE </a:t>
            </a:r>
            <a:r>
              <a:rPr lang="en-US" dirty="0" smtClean="0"/>
              <a:t>systems</a:t>
            </a:r>
          </a:p>
          <a:p>
            <a:pPr lvl="1">
              <a:spcBef>
                <a:spcPts val="1200"/>
              </a:spcBef>
              <a:spcAft>
                <a:spcPts val="1200"/>
              </a:spcAft>
            </a:pPr>
            <a:r>
              <a:rPr lang="en-US" dirty="0" smtClean="0"/>
              <a:t>ANSYS </a:t>
            </a:r>
            <a:r>
              <a:rPr lang="en-US" dirty="0"/>
              <a:t>CFX, </a:t>
            </a:r>
            <a:endParaRPr lang="en-US" dirty="0" smtClean="0"/>
          </a:p>
          <a:p>
            <a:pPr lvl="1">
              <a:spcBef>
                <a:spcPts val="1200"/>
              </a:spcBef>
              <a:spcAft>
                <a:spcPts val="1200"/>
              </a:spcAft>
            </a:pPr>
            <a:r>
              <a:rPr lang="en-US" dirty="0" smtClean="0"/>
              <a:t>ANSYS </a:t>
            </a:r>
            <a:r>
              <a:rPr lang="en-US" dirty="0"/>
              <a:t>Mechanical, </a:t>
            </a:r>
            <a:endParaRPr lang="en-US" dirty="0" smtClean="0"/>
          </a:p>
          <a:p>
            <a:pPr lvl="1">
              <a:spcBef>
                <a:spcPts val="1200"/>
              </a:spcBef>
              <a:spcAft>
                <a:spcPts val="1200"/>
              </a:spcAft>
            </a:pPr>
            <a:r>
              <a:rPr lang="en-US" dirty="0" smtClean="0"/>
              <a:t>ABAQUS</a:t>
            </a:r>
            <a:r>
              <a:rPr lang="en-US" dirty="0"/>
              <a:t>, </a:t>
            </a:r>
            <a:endParaRPr lang="en-US" dirty="0" smtClean="0"/>
          </a:p>
          <a:p>
            <a:pPr lvl="1">
              <a:spcBef>
                <a:spcPts val="1200"/>
              </a:spcBef>
              <a:spcAft>
                <a:spcPts val="1200"/>
              </a:spcAft>
            </a:pPr>
            <a:r>
              <a:rPr lang="en-US" dirty="0" smtClean="0"/>
              <a:t>DEFORM</a:t>
            </a:r>
            <a:r>
              <a:rPr lang="en-US" dirty="0"/>
              <a:t>, </a:t>
            </a:r>
            <a:endParaRPr lang="en-US" dirty="0" smtClean="0"/>
          </a:p>
          <a:p>
            <a:pPr lvl="1">
              <a:spcBef>
                <a:spcPts val="1200"/>
              </a:spcBef>
              <a:spcAft>
                <a:spcPts val="1200"/>
              </a:spcAft>
            </a:pPr>
            <a:r>
              <a:rPr lang="en-US" dirty="0" smtClean="0"/>
              <a:t>LS-DYNA</a:t>
            </a:r>
            <a:r>
              <a:rPr lang="en-US" dirty="0"/>
              <a:t>. </a:t>
            </a:r>
            <a:endParaRPr lang="ru-RU" dirty="0"/>
          </a:p>
        </p:txBody>
      </p:sp>
      <p:sp>
        <p:nvSpPr>
          <p:cNvPr id="4" name="Номер слайда 3"/>
          <p:cNvSpPr>
            <a:spLocks noGrp="1"/>
          </p:cNvSpPr>
          <p:nvPr>
            <p:ph type="sldNum" sz="quarter" idx="12"/>
          </p:nvPr>
        </p:nvSpPr>
        <p:spPr/>
        <p:txBody>
          <a:bodyPr/>
          <a:lstStyle/>
          <a:p>
            <a:pPr>
              <a:defRPr/>
            </a:pPr>
            <a:fld id="{92925C00-04B8-45A5-B0A6-7BD6738B79C4}" type="slidenum">
              <a:rPr lang="ru-RU" smtClean="0"/>
              <a:pPr>
                <a:defRPr/>
              </a:pPr>
              <a:t>23</a:t>
            </a:fld>
            <a:endParaRPr lang="ru-RU"/>
          </a:p>
        </p:txBody>
      </p:sp>
      <p:pic>
        <p:nvPicPr>
          <p:cNvPr id="7" name="Picture 6" descr="pribor_1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60040" y="3933070"/>
            <a:ext cx="2286016" cy="1309554"/>
          </a:xfrm>
          <a:prstGeom prst="rect">
            <a:avLst/>
          </a:prstGeom>
          <a:noFill/>
          <a:ln w="9525">
            <a:noFill/>
            <a:miter lim="800000"/>
            <a:headEnd/>
            <a:tailEnd/>
          </a:ln>
        </p:spPr>
      </p:pic>
      <p:pic>
        <p:nvPicPr>
          <p:cNvPr id="8" name="Picture 2" descr="p560_seq_3"/>
          <p:cNvPicPr>
            <a:picLocks noChangeAspect="1" noChangeArrowheads="1"/>
          </p:cNvPicPr>
          <p:nvPr/>
        </p:nvPicPr>
        <p:blipFill>
          <a:blip r:embed="rId4" cstate="print"/>
          <a:srcRect/>
          <a:stretch>
            <a:fillRect/>
          </a:stretch>
        </p:blipFill>
        <p:spPr bwMode="auto">
          <a:xfrm>
            <a:off x="6660290" y="2564880"/>
            <a:ext cx="2022479" cy="962044"/>
          </a:xfrm>
          <a:prstGeom prst="rect">
            <a:avLst/>
          </a:prstGeom>
          <a:noFill/>
          <a:ln w="9525">
            <a:noFill/>
            <a:miter lim="800000"/>
            <a:headEnd/>
            <a:tailEnd/>
          </a:ln>
        </p:spPr>
      </p:pic>
    </p:spTree>
    <p:extLst>
      <p:ext uri="{BB962C8B-B14F-4D97-AF65-F5344CB8AC3E}">
        <p14:creationId xmlns:p14="http://schemas.microsoft.com/office/powerpoint/2010/main" xmlns="" val="1342775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10"/>
          <p:cNvGrpSpPr/>
          <p:nvPr/>
        </p:nvGrpSpPr>
        <p:grpSpPr>
          <a:xfrm>
            <a:off x="4559872" y="2060810"/>
            <a:ext cx="4476748" cy="3500462"/>
            <a:chOff x="4024342" y="2500306"/>
            <a:chExt cx="4762500" cy="3810000"/>
          </a:xfrm>
        </p:grpSpPr>
        <p:pic>
          <p:nvPicPr>
            <p:cNvPr id="9" name="Picture 1" descr="\\delta\Материалы ЛСМ\2. Презентации, семинары, выставки\2011.07.20 - ISC 2011\Презентация\Быстрая анимация\slide8_Расходомер.gif"/>
            <p:cNvPicPr>
              <a:picLocks noChangeAspect="1" noChangeArrowheads="1" noCrop="1"/>
            </p:cNvPicPr>
            <p:nvPr/>
          </p:nvPicPr>
          <p:blipFill>
            <a:blip r:embed="rId3" cstate="print"/>
            <a:srcRect/>
            <a:stretch>
              <a:fillRect/>
            </a:stretch>
          </p:blipFill>
          <p:spPr bwMode="auto">
            <a:xfrm>
              <a:off x="4024342" y="2500306"/>
              <a:ext cx="4762500" cy="3810000"/>
            </a:xfrm>
            <a:prstGeom prst="rect">
              <a:avLst/>
            </a:prstGeom>
            <a:noFill/>
          </p:spPr>
        </p:pic>
        <p:pic>
          <p:nvPicPr>
            <p:cNvPr id="10" name="Picture 1"/>
            <p:cNvPicPr>
              <a:picLocks noChangeAspect="1" noChangeArrowheads="1"/>
            </p:cNvPicPr>
            <p:nvPr/>
          </p:nvPicPr>
          <p:blipFill>
            <a:blip r:embed="rId4" cstate="print"/>
            <a:srcRect/>
            <a:stretch>
              <a:fillRect/>
            </a:stretch>
          </p:blipFill>
          <p:spPr bwMode="auto">
            <a:xfrm>
              <a:off x="7880469" y="2520854"/>
              <a:ext cx="885825" cy="695325"/>
            </a:xfrm>
            <a:prstGeom prst="rect">
              <a:avLst/>
            </a:prstGeom>
            <a:noFill/>
            <a:ln w="9525">
              <a:noFill/>
              <a:miter lim="800000"/>
              <a:headEnd/>
              <a:tailEnd/>
            </a:ln>
            <a:effectLst/>
          </p:spPr>
        </p:pic>
      </p:grpSp>
      <p:sp>
        <p:nvSpPr>
          <p:cNvPr id="2" name="Заголовок 1"/>
          <p:cNvSpPr txBox="1">
            <a:spLocks/>
          </p:cNvSpPr>
          <p:nvPr/>
        </p:nvSpPr>
        <p:spPr bwMode="auto">
          <a:xfrm>
            <a:off x="0" y="557760"/>
            <a:ext cx="9144000" cy="710940"/>
          </a:xfrm>
          <a:prstGeom prst="rect">
            <a:avLst/>
          </a:prstGeom>
          <a:noFill/>
          <a:ln w="9525">
            <a:noFill/>
            <a:miter lim="800000"/>
            <a:headEnd/>
            <a:tailEnd/>
          </a:ln>
        </p:spPr>
        <p:txBody>
          <a:bodyPr vert="horz" wrap="square" lIns="0" tIns="45720" rIns="0" bIns="0" numCol="1" anchor="ctr" anchorCtr="0" compatLnSpc="1">
            <a:prstTxWarp prst="textNoShape">
              <a:avLst/>
            </a:prstTxWarp>
          </a:bodyPr>
          <a:lstStyle/>
          <a:p>
            <a:pPr algn="ctr" eaLnBrk="0" hangingPunct="0"/>
            <a:r>
              <a:rPr lang="en-US" sz="2800" b="1" dirty="0" smtClean="0">
                <a:solidFill>
                  <a:schemeClr val="bg2">
                    <a:lumMod val="25000"/>
                  </a:schemeClr>
                </a:solidFill>
              </a:rPr>
              <a:t>Vortex Flow Meter DiVTB</a:t>
            </a:r>
            <a:endParaRPr kumimoji="0" lang="ru-RU" sz="2400" b="1" i="0" u="none" strike="noStrike" kern="1200" cap="none" spc="0" normalizeH="0" baseline="0" noProof="0" dirty="0" smtClean="0">
              <a:ln>
                <a:noFill/>
              </a:ln>
              <a:solidFill>
                <a:schemeClr val="bg2">
                  <a:lumMod val="25000"/>
                </a:schemeClr>
              </a:solidFill>
              <a:effectLst/>
              <a:uLnTx/>
              <a:uFillTx/>
              <a:latin typeface="Arial" charset="0"/>
              <a:ea typeface="+mj-ea"/>
              <a:cs typeface="Arial" charset="0"/>
            </a:endParaRPr>
          </a:p>
        </p:txBody>
      </p:sp>
      <p:sp>
        <p:nvSpPr>
          <p:cNvPr id="5" name="Номер слайда 3"/>
          <p:cNvSpPr>
            <a:spLocks noGrp="1"/>
          </p:cNvSpPr>
          <p:nvPr>
            <p:ph type="sldNum" sz="quarter" idx="12"/>
          </p:nvPr>
        </p:nvSpPr>
        <p:spPr>
          <a:xfrm>
            <a:off x="8130600" y="6356352"/>
            <a:ext cx="762000" cy="365125"/>
          </a:xfrm>
        </p:spPr>
        <p:txBody>
          <a:bodyPr/>
          <a:lstStyle/>
          <a:p>
            <a:pPr>
              <a:defRPr/>
            </a:pPr>
            <a:fld id="{7CDFC4B0-F233-4164-BCA0-1C9E86E3975F}" type="slidenum">
              <a:rPr lang="ru-RU">
                <a:latin typeface="Arial" pitchFamily="34" charset="0"/>
                <a:cs typeface="Arial" pitchFamily="34" charset="0"/>
              </a:rPr>
              <a:pPr>
                <a:defRPr/>
              </a:pPr>
              <a:t>24</a:t>
            </a:fld>
            <a:endParaRPr lang="ru-RU" dirty="0">
              <a:latin typeface="Arial" pitchFamily="34" charset="0"/>
              <a:cs typeface="Arial" pitchFamily="34" charset="0"/>
            </a:endParaRPr>
          </a:p>
        </p:txBody>
      </p:sp>
      <p:pic>
        <p:nvPicPr>
          <p:cNvPr id="311297"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428980" y="4853929"/>
            <a:ext cx="1603484" cy="784258"/>
          </a:xfrm>
          <a:prstGeom prst="rect">
            <a:avLst/>
          </a:prstGeom>
          <a:noFill/>
          <a:ln w="9525">
            <a:noFill/>
            <a:miter lim="800000"/>
            <a:headEnd/>
            <a:tailEnd/>
          </a:ln>
        </p:spPr>
      </p:pic>
      <p:sp>
        <p:nvSpPr>
          <p:cNvPr id="11" name="Прямоугольник 10"/>
          <p:cNvSpPr/>
          <p:nvPr/>
        </p:nvSpPr>
        <p:spPr>
          <a:xfrm>
            <a:off x="4427980" y="5663069"/>
            <a:ext cx="4572000" cy="646331"/>
          </a:xfrm>
          <a:prstGeom prst="rect">
            <a:avLst/>
          </a:prstGeom>
        </p:spPr>
        <p:txBody>
          <a:bodyPr>
            <a:spAutoFit/>
          </a:bodyPr>
          <a:lstStyle/>
          <a:p>
            <a:pPr algn="ctr"/>
            <a:r>
              <a:rPr lang="en-US" dirty="0" smtClean="0"/>
              <a:t>Pressure distribution </a:t>
            </a:r>
          </a:p>
          <a:p>
            <a:pPr algn="ctr"/>
            <a:r>
              <a:rPr lang="en-US" dirty="0" smtClean="0"/>
              <a:t>in flow tube of vortex flow meter</a:t>
            </a:r>
            <a:endParaRPr lang="ru-RU" dirty="0"/>
          </a:p>
        </p:txBody>
      </p:sp>
      <p:pic>
        <p:nvPicPr>
          <p:cNvPr id="665602" name="Рисунок 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3218" y="1508765"/>
            <a:ext cx="5350676" cy="34813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advTm="19266"/>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Заголовок 1"/>
          <p:cNvSpPr>
            <a:spLocks noGrp="1"/>
          </p:cNvSpPr>
          <p:nvPr>
            <p:ph type="title" idx="4294967295"/>
          </p:nvPr>
        </p:nvSpPr>
        <p:spPr>
          <a:xfrm>
            <a:off x="0" y="849501"/>
            <a:ext cx="9144000" cy="415498"/>
          </a:xfrm>
        </p:spPr>
        <p:txBody>
          <a:bodyPr/>
          <a:lstStyle/>
          <a:p>
            <a:r>
              <a:rPr lang="en-US" sz="2400" b="1" dirty="0" smtClean="0">
                <a:latin typeface="Arial" charset="0"/>
                <a:cs typeface="Arial" charset="0"/>
              </a:rPr>
              <a:t>DiVTB </a:t>
            </a:r>
            <a:r>
              <a:rPr lang="ru-RU" sz="2400" b="1" dirty="0" smtClean="0">
                <a:latin typeface="Arial" charset="0"/>
                <a:cs typeface="Arial" charset="0"/>
              </a:rPr>
              <a:t>«</a:t>
            </a:r>
            <a:r>
              <a:rPr lang="en-US" sz="2400" b="1" dirty="0" smtClean="0">
                <a:latin typeface="Arial" charset="0"/>
                <a:cs typeface="Arial" charset="0"/>
              </a:rPr>
              <a:t>Simulation of Tube </a:t>
            </a:r>
            <a:r>
              <a:rPr lang="en-US" sz="2400" b="1" dirty="0" err="1" smtClean="0">
                <a:latin typeface="Arial" charset="0"/>
                <a:cs typeface="Arial" charset="0"/>
              </a:rPr>
              <a:t>Ovalization</a:t>
            </a:r>
            <a:r>
              <a:rPr lang="en-US" sz="2400" b="1" dirty="0" smtClean="0">
                <a:latin typeface="Arial" charset="0"/>
                <a:cs typeface="Arial" charset="0"/>
              </a:rPr>
              <a:t> during Hardening</a:t>
            </a:r>
            <a:r>
              <a:rPr lang="ru-RU" sz="2400" b="1" dirty="0" smtClean="0">
                <a:latin typeface="Arial" charset="0"/>
                <a:cs typeface="Arial" charset="0"/>
              </a:rPr>
              <a:t>»</a:t>
            </a:r>
            <a:endParaRPr lang="ru-RU" sz="2000" b="1" dirty="0" smtClean="0">
              <a:latin typeface="Arial" charset="0"/>
              <a:cs typeface="Arial" charset="0"/>
            </a:endParaRPr>
          </a:p>
        </p:txBody>
      </p:sp>
      <p:pic>
        <p:nvPicPr>
          <p:cNvPr id="11270" name="Picture 11" descr="IMG_3426_1"/>
          <p:cNvPicPr>
            <a:picLocks noChangeAspect="1" noChangeArrowheads="1"/>
          </p:cNvPicPr>
          <p:nvPr/>
        </p:nvPicPr>
        <p:blipFill>
          <a:blip r:embed="rId3" cstate="print"/>
          <a:srcRect/>
          <a:stretch>
            <a:fillRect/>
          </a:stretch>
        </p:blipFill>
        <p:spPr bwMode="auto">
          <a:xfrm>
            <a:off x="3923910" y="1548350"/>
            <a:ext cx="4894835" cy="1699819"/>
          </a:xfrm>
          <a:prstGeom prst="rect">
            <a:avLst/>
          </a:prstGeom>
          <a:noFill/>
          <a:ln w="9525">
            <a:noFill/>
            <a:miter lim="800000"/>
            <a:headEnd/>
            <a:tailEnd/>
          </a:ln>
        </p:spPr>
      </p:pic>
      <p:pic>
        <p:nvPicPr>
          <p:cNvPr id="11272" name="Picture 5" descr="C:\WORK\Univer\Аспирантура\Гранты\СКИФ\Конференция\Big_Tube_Quenching.PNG"/>
          <p:cNvPicPr>
            <a:picLocks noChangeAspect="1" noChangeArrowheads="1"/>
          </p:cNvPicPr>
          <p:nvPr/>
        </p:nvPicPr>
        <p:blipFill>
          <a:blip r:embed="rId4" cstate="print"/>
          <a:srcRect l="12000" t="12521" r="1798" b="9615"/>
          <a:stretch>
            <a:fillRect/>
          </a:stretch>
        </p:blipFill>
        <p:spPr bwMode="auto">
          <a:xfrm>
            <a:off x="6948330" y="3717040"/>
            <a:ext cx="1809083" cy="2062030"/>
          </a:xfrm>
          <a:prstGeom prst="rect">
            <a:avLst/>
          </a:prstGeom>
          <a:noFill/>
          <a:ln w="9525">
            <a:noFill/>
            <a:miter lim="800000"/>
            <a:headEnd/>
            <a:tailEnd/>
          </a:ln>
        </p:spPr>
      </p:pic>
      <p:sp>
        <p:nvSpPr>
          <p:cNvPr id="10" name="Номер слайда 3"/>
          <p:cNvSpPr>
            <a:spLocks noGrp="1"/>
          </p:cNvSpPr>
          <p:nvPr>
            <p:ph type="sldNum" sz="quarter" idx="12"/>
          </p:nvPr>
        </p:nvSpPr>
        <p:spPr>
          <a:xfrm>
            <a:off x="8130600" y="6356352"/>
            <a:ext cx="762000" cy="365125"/>
          </a:xfrm>
        </p:spPr>
        <p:txBody>
          <a:bodyPr/>
          <a:lstStyle/>
          <a:p>
            <a:pPr>
              <a:defRPr/>
            </a:pPr>
            <a:fld id="{7CDFC4B0-F233-4164-BCA0-1C9E86E3975F}" type="slidenum">
              <a:rPr lang="ru-RU">
                <a:latin typeface="Arial" pitchFamily="34" charset="0"/>
                <a:cs typeface="Arial" pitchFamily="34" charset="0"/>
              </a:rPr>
              <a:pPr>
                <a:defRPr/>
              </a:pPr>
              <a:t>25</a:t>
            </a:fld>
            <a:endParaRPr lang="ru-RU" dirty="0">
              <a:latin typeface="Arial" pitchFamily="34" charset="0"/>
              <a:cs typeface="Arial" pitchFamily="34" charset="0"/>
            </a:endParaRPr>
          </a:p>
        </p:txBody>
      </p:sp>
      <p:sp>
        <p:nvSpPr>
          <p:cNvPr id="9" name="Прямоугольник 8"/>
          <p:cNvSpPr/>
          <p:nvPr/>
        </p:nvSpPr>
        <p:spPr>
          <a:xfrm>
            <a:off x="110400" y="1548350"/>
            <a:ext cx="3816530" cy="5336846"/>
          </a:xfrm>
          <a:prstGeom prst="rect">
            <a:avLst/>
          </a:prstGeom>
        </p:spPr>
        <p:txBody>
          <a:bodyPr wrap="square">
            <a:spAutoFit/>
          </a:bodyPr>
          <a:lstStyle/>
          <a:p>
            <a:r>
              <a:rPr lang="en-US" sz="2400" b="1" dirty="0" smtClean="0"/>
              <a:t>Customer:</a:t>
            </a:r>
            <a:r>
              <a:rPr lang="ru-RU" sz="2400" dirty="0" smtClean="0"/>
              <a:t/>
            </a:r>
            <a:br>
              <a:rPr lang="ru-RU" sz="2400" dirty="0" smtClean="0"/>
            </a:br>
            <a:r>
              <a:rPr lang="en-US" sz="2400" dirty="0" smtClean="0"/>
              <a:t>JSC Chelyabinsk Tube-Rolling Plant</a:t>
            </a:r>
            <a:r>
              <a:rPr lang="ru-RU" sz="2400" dirty="0" smtClean="0"/>
              <a:t> </a:t>
            </a:r>
          </a:p>
          <a:p>
            <a:endParaRPr lang="ru-RU" sz="2400" dirty="0" smtClean="0"/>
          </a:p>
          <a:p>
            <a:r>
              <a:rPr lang="en-US" sz="2400" b="1" dirty="0" smtClean="0"/>
              <a:t>Purpose of study:</a:t>
            </a:r>
            <a:endParaRPr lang="ru-RU" sz="2400" b="1" dirty="0" smtClean="0"/>
          </a:p>
          <a:p>
            <a:r>
              <a:rPr lang="en-US" sz="2400" dirty="0" smtClean="0"/>
              <a:t>simulation of tube deformation during hardening during production on tube rolling plants</a:t>
            </a:r>
            <a:endParaRPr lang="ru-RU" sz="2400" dirty="0" smtClean="0"/>
          </a:p>
          <a:p>
            <a:endParaRPr lang="ru-RU" sz="2400" dirty="0" smtClean="0"/>
          </a:p>
          <a:p>
            <a:r>
              <a:rPr lang="en-US" sz="2400" b="1" dirty="0" smtClean="0"/>
              <a:t>Result:</a:t>
            </a:r>
            <a:endParaRPr lang="ru-RU" sz="2400" b="1" dirty="0" smtClean="0"/>
          </a:p>
          <a:p>
            <a:pPr marL="273050" indent="-273050" eaLnBrk="0" hangingPunct="0">
              <a:spcBef>
                <a:spcPct val="20000"/>
              </a:spcBef>
              <a:buClr>
                <a:srgbClr val="0BD0D9"/>
              </a:buClr>
              <a:buSzPct val="95000"/>
              <a:buFont typeface="Wingdings 2" pitchFamily="18" charset="2"/>
              <a:buChar char=""/>
              <a:defRPr/>
            </a:pPr>
            <a:r>
              <a:rPr lang="en-US" sz="2400" dirty="0" smtClean="0"/>
              <a:t>rejection rate reduced by </a:t>
            </a:r>
            <a:r>
              <a:rPr lang="ru-RU" sz="2400" dirty="0" smtClean="0"/>
              <a:t>10%</a:t>
            </a:r>
          </a:p>
        </p:txBody>
      </p:sp>
      <p:sp>
        <p:nvSpPr>
          <p:cNvPr id="12" name="TextBox 6"/>
          <p:cNvSpPr txBox="1">
            <a:spLocks noChangeArrowheads="1"/>
          </p:cNvSpPr>
          <p:nvPr/>
        </p:nvSpPr>
        <p:spPr bwMode="auto">
          <a:xfrm>
            <a:off x="6479630" y="5827962"/>
            <a:ext cx="2773020" cy="523220"/>
          </a:xfrm>
          <a:prstGeom prst="rect">
            <a:avLst/>
          </a:prstGeom>
          <a:noFill/>
          <a:ln w="9525">
            <a:noFill/>
            <a:miter lim="800000"/>
            <a:headEnd/>
            <a:tailEnd/>
          </a:ln>
        </p:spPr>
        <p:txBody>
          <a:bodyPr wrap="square">
            <a:spAutoFit/>
          </a:bodyPr>
          <a:lstStyle/>
          <a:p>
            <a:pPr algn="ctr"/>
            <a:r>
              <a:rPr lang="en-US" sz="1400" dirty="0" smtClean="0"/>
              <a:t>Temperature distribution during water sprayer  pipe cooling</a:t>
            </a:r>
            <a:endParaRPr lang="ru-RU" sz="1400" dirty="0">
              <a:cs typeface="Arial" charset="0"/>
            </a:endParaRPr>
          </a:p>
        </p:txBody>
      </p:sp>
      <p:pic>
        <p:nvPicPr>
          <p:cNvPr id="14" name="Picture 8" descr="C:\Users\Domage\Desktop\Dorohov\Грид-интерфейс_03.png"/>
          <p:cNvPicPr>
            <a:picLocks noChangeAspect="1" noChangeArrowheads="1"/>
          </p:cNvPicPr>
          <p:nvPr/>
        </p:nvPicPr>
        <p:blipFill rotWithShape="1">
          <a:blip r:embed="rId5" cstate="print"/>
          <a:srcRect l="13102" t="7693" r="33846" b="24783"/>
          <a:stretch/>
        </p:blipFill>
        <p:spPr bwMode="auto">
          <a:xfrm>
            <a:off x="4031755" y="3573020"/>
            <a:ext cx="2425036" cy="3086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212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 descr="D:\OdezhdClBest\2.gif"/>
          <p:cNvPicPr>
            <a:picLocks noChangeAspect="1" noChangeArrowheads="1" noCrop="1"/>
          </p:cNvPicPr>
          <p:nvPr/>
        </p:nvPicPr>
        <p:blipFill>
          <a:blip r:embed="rId3" cstate="print"/>
          <a:srcRect/>
          <a:stretch>
            <a:fillRect/>
          </a:stretch>
        </p:blipFill>
        <p:spPr bwMode="auto">
          <a:xfrm>
            <a:off x="6948330" y="764630"/>
            <a:ext cx="2025011" cy="4612991"/>
          </a:xfrm>
          <a:prstGeom prst="rect">
            <a:avLst/>
          </a:prstGeom>
          <a:noFill/>
        </p:spPr>
      </p:pic>
      <p:sp>
        <p:nvSpPr>
          <p:cNvPr id="18434" name="Заголовок 1"/>
          <p:cNvSpPr>
            <a:spLocks noGrp="1"/>
          </p:cNvSpPr>
          <p:nvPr>
            <p:ph type="title" idx="4294967295"/>
          </p:nvPr>
        </p:nvSpPr>
        <p:spPr>
          <a:xfrm>
            <a:off x="0" y="771500"/>
            <a:ext cx="9144000" cy="857250"/>
          </a:xfrm>
        </p:spPr>
        <p:txBody>
          <a:bodyPr>
            <a:normAutofit fontScale="90000"/>
          </a:bodyPr>
          <a:lstStyle/>
          <a:p>
            <a:pPr fontAlgn="auto">
              <a:spcAft>
                <a:spcPts val="0"/>
              </a:spcAft>
              <a:defRPr/>
            </a:pPr>
            <a:r>
              <a:rPr lang="en-US" sz="2800" b="1" dirty="0" smtClean="0"/>
              <a:t>Simulation of Deformation of </a:t>
            </a:r>
            <a:br>
              <a:rPr lang="en-US" sz="2800" b="1" dirty="0" smtClean="0"/>
            </a:br>
            <a:r>
              <a:rPr lang="en-US" sz="2800" b="1" dirty="0" smtClean="0"/>
              <a:t>Flat Knitted Products Structure </a:t>
            </a:r>
            <a:endParaRPr lang="ru-RU" sz="2800" b="1" dirty="0" smtClean="0">
              <a:latin typeface="Arial" pitchFamily="34" charset="0"/>
              <a:cs typeface="Arial" pitchFamily="34" charset="0"/>
            </a:endParaRPr>
          </a:p>
        </p:txBody>
      </p:sp>
      <p:sp>
        <p:nvSpPr>
          <p:cNvPr id="10" name="Номер слайда 3"/>
          <p:cNvSpPr>
            <a:spLocks noGrp="1"/>
          </p:cNvSpPr>
          <p:nvPr>
            <p:ph type="sldNum" sz="quarter" idx="12"/>
          </p:nvPr>
        </p:nvSpPr>
        <p:spPr>
          <a:xfrm>
            <a:off x="8130600" y="6356352"/>
            <a:ext cx="762000" cy="365125"/>
          </a:xfrm>
        </p:spPr>
        <p:txBody>
          <a:bodyPr/>
          <a:lstStyle/>
          <a:p>
            <a:pPr>
              <a:defRPr/>
            </a:pPr>
            <a:fld id="{7CDFC4B0-F233-4164-BCA0-1C9E86E3975F}" type="slidenum">
              <a:rPr lang="ru-RU">
                <a:latin typeface="Arial" pitchFamily="34" charset="0"/>
                <a:cs typeface="Arial" pitchFamily="34" charset="0"/>
              </a:rPr>
              <a:pPr>
                <a:defRPr/>
              </a:pPr>
              <a:t>26</a:t>
            </a:fld>
            <a:endParaRPr lang="ru-RU" dirty="0">
              <a:latin typeface="Arial" pitchFamily="34" charset="0"/>
              <a:cs typeface="Arial" pitchFamily="34" charset="0"/>
            </a:endParaRPr>
          </a:p>
        </p:txBody>
      </p:sp>
      <p:sp>
        <p:nvSpPr>
          <p:cNvPr id="11" name="TextBox 6"/>
          <p:cNvSpPr txBox="1">
            <a:spLocks noChangeArrowheads="1"/>
          </p:cNvSpPr>
          <p:nvPr/>
        </p:nvSpPr>
        <p:spPr bwMode="auto">
          <a:xfrm>
            <a:off x="6444260" y="5445280"/>
            <a:ext cx="2736380" cy="830997"/>
          </a:xfrm>
          <a:prstGeom prst="rect">
            <a:avLst/>
          </a:prstGeom>
          <a:noFill/>
          <a:ln w="9525">
            <a:noFill/>
            <a:miter lim="800000"/>
            <a:headEnd/>
            <a:tailEnd/>
          </a:ln>
        </p:spPr>
        <p:txBody>
          <a:bodyPr wrap="square">
            <a:spAutoFit/>
          </a:bodyPr>
          <a:lstStyle/>
          <a:p>
            <a:pPr algn="ctr"/>
            <a:r>
              <a:rPr lang="en-US" sz="1600" dirty="0" smtClean="0"/>
              <a:t>The mechanism of “dressing" jerseys on the dummy</a:t>
            </a:r>
            <a:endParaRPr lang="ru-RU" sz="1600" dirty="0"/>
          </a:p>
        </p:txBody>
      </p:sp>
      <p:pic>
        <p:nvPicPr>
          <p:cNvPr id="17" name="Picture 2" descr="D:\OdezhdClBest\1.png"/>
          <p:cNvPicPr>
            <a:picLocks noChangeAspect="1" noChangeArrowheads="1"/>
          </p:cNvPicPr>
          <p:nvPr/>
        </p:nvPicPr>
        <p:blipFill>
          <a:blip r:embed="rId4" cstate="print"/>
          <a:srcRect/>
          <a:stretch>
            <a:fillRect/>
          </a:stretch>
        </p:blipFill>
        <p:spPr bwMode="auto">
          <a:xfrm>
            <a:off x="4141878" y="1916790"/>
            <a:ext cx="2662432" cy="3463417"/>
          </a:xfrm>
          <a:prstGeom prst="rect">
            <a:avLst/>
          </a:prstGeom>
          <a:noFill/>
          <a:ln w="9525">
            <a:noFill/>
            <a:miter lim="800000"/>
            <a:headEnd/>
            <a:tailEnd/>
          </a:ln>
        </p:spPr>
      </p:pic>
      <p:sp>
        <p:nvSpPr>
          <p:cNvPr id="18" name="Прямоугольник 17"/>
          <p:cNvSpPr/>
          <p:nvPr/>
        </p:nvSpPr>
        <p:spPr>
          <a:xfrm>
            <a:off x="107380" y="1628750"/>
            <a:ext cx="3960550" cy="4955203"/>
          </a:xfrm>
          <a:prstGeom prst="rect">
            <a:avLst/>
          </a:prstGeom>
        </p:spPr>
        <p:txBody>
          <a:bodyPr wrap="square">
            <a:spAutoFit/>
          </a:bodyPr>
          <a:lstStyle/>
          <a:p>
            <a:r>
              <a:rPr lang="en-US" sz="2000" b="1" dirty="0" smtClean="0"/>
              <a:t>Customer:</a:t>
            </a:r>
            <a:r>
              <a:rPr lang="ru-RU" sz="2000" dirty="0" smtClean="0"/>
              <a:t/>
            </a:r>
            <a:br>
              <a:rPr lang="ru-RU" sz="2000" dirty="0" smtClean="0"/>
            </a:br>
            <a:r>
              <a:rPr lang="en-US" sz="2000" dirty="0" err="1" smtClean="0"/>
              <a:t>Kyshtym</a:t>
            </a:r>
            <a:r>
              <a:rPr lang="en-US" sz="2000" dirty="0" smtClean="0"/>
              <a:t> knitwear Ltd.</a:t>
            </a:r>
            <a:r>
              <a:rPr lang="ru-RU" sz="2000" dirty="0" smtClean="0"/>
              <a:t> </a:t>
            </a:r>
          </a:p>
          <a:p>
            <a:endParaRPr lang="ru-RU" sz="2000" dirty="0" smtClean="0"/>
          </a:p>
          <a:p>
            <a:r>
              <a:rPr lang="en-US" sz="2000" b="1" dirty="0" smtClean="0"/>
              <a:t>Purpose of study:</a:t>
            </a:r>
            <a:endParaRPr lang="ru-RU" sz="2000" b="1" dirty="0" smtClean="0"/>
          </a:p>
          <a:p>
            <a:r>
              <a:rPr lang="en-US" sz="2000" dirty="0" smtClean="0"/>
              <a:t>development of new methods of clothes design</a:t>
            </a:r>
            <a:r>
              <a:rPr lang="ru-RU" sz="2000" dirty="0" smtClean="0"/>
              <a:t> </a:t>
            </a:r>
            <a:r>
              <a:rPr lang="en-US" sz="2000" dirty="0" smtClean="0"/>
              <a:t>that take into account properties of the tissue</a:t>
            </a:r>
            <a:endParaRPr lang="ru-RU" sz="2000" dirty="0" smtClean="0"/>
          </a:p>
          <a:p>
            <a:endParaRPr lang="ru-RU" sz="2000" dirty="0" smtClean="0"/>
          </a:p>
          <a:p>
            <a:r>
              <a:rPr lang="en-US" sz="2000" b="1" dirty="0" smtClean="0"/>
              <a:t>Result:</a:t>
            </a:r>
            <a:endParaRPr lang="ru-RU" sz="2000" dirty="0" smtClean="0"/>
          </a:p>
          <a:p>
            <a:pPr marL="273050" indent="-273050" eaLnBrk="0" hangingPunct="0">
              <a:spcBef>
                <a:spcPct val="20000"/>
              </a:spcBef>
              <a:buClr>
                <a:srgbClr val="0BD0D9"/>
              </a:buClr>
              <a:buSzPct val="95000"/>
              <a:buFont typeface="Wingdings 2" pitchFamily="18" charset="2"/>
              <a:buChar char=""/>
              <a:defRPr/>
            </a:pPr>
            <a:r>
              <a:rPr lang="en-US" sz="2000" dirty="0" smtClean="0"/>
              <a:t>automation of design process</a:t>
            </a:r>
            <a:endParaRPr lang="ru-RU" sz="2000" dirty="0" smtClean="0"/>
          </a:p>
          <a:p>
            <a:pPr marL="273050" indent="-273050" eaLnBrk="0" hangingPunct="0">
              <a:spcBef>
                <a:spcPct val="20000"/>
              </a:spcBef>
              <a:buClr>
                <a:srgbClr val="0BD0D9"/>
              </a:buClr>
              <a:buSzPct val="95000"/>
              <a:buFont typeface="Wingdings 2" pitchFamily="18" charset="2"/>
              <a:buChar char=""/>
              <a:defRPr/>
            </a:pPr>
            <a:r>
              <a:rPr lang="en-US" sz="2000" dirty="0" smtClean="0"/>
              <a:t>time to design new models reduced </a:t>
            </a:r>
            <a:endParaRPr lang="ru-RU" sz="2000" dirty="0" smtClean="0"/>
          </a:p>
          <a:p>
            <a:pPr marL="273050" indent="-273050" eaLnBrk="0" hangingPunct="0">
              <a:spcBef>
                <a:spcPct val="20000"/>
              </a:spcBef>
              <a:buClr>
                <a:srgbClr val="0BD0D9"/>
              </a:buClr>
              <a:buSzPct val="95000"/>
              <a:buFont typeface="Wingdings 2" pitchFamily="18" charset="2"/>
              <a:buChar char=""/>
              <a:defRPr/>
            </a:pPr>
            <a:r>
              <a:rPr lang="en-US" sz="2000" dirty="0" smtClean="0"/>
              <a:t>product range</a:t>
            </a:r>
            <a:r>
              <a:rPr lang="ru-RU" sz="2000" dirty="0" smtClean="0"/>
              <a:t> </a:t>
            </a:r>
            <a:r>
              <a:rPr lang="en-US" sz="2000" dirty="0" smtClean="0"/>
              <a:t>growth</a:t>
            </a:r>
            <a:endParaRPr lang="ru-RU" sz="2000" dirty="0" smtClean="0"/>
          </a:p>
          <a:p>
            <a:pPr marL="273050" indent="-273050" eaLnBrk="0" hangingPunct="0">
              <a:spcBef>
                <a:spcPct val="20000"/>
              </a:spcBef>
              <a:buClr>
                <a:srgbClr val="0BD0D9"/>
              </a:buClr>
              <a:buSzPct val="95000"/>
              <a:buFont typeface="Wingdings 2" pitchFamily="18" charset="2"/>
              <a:buChar char=""/>
              <a:defRPr/>
            </a:pPr>
            <a:r>
              <a:rPr lang="en-US" sz="2000" dirty="0" smtClean="0"/>
              <a:t>volume of output increased by 20%</a:t>
            </a:r>
            <a:endParaRPr lang="ru-RU" sz="2000" dirty="0"/>
          </a:p>
        </p:txBody>
      </p:sp>
      <p:sp>
        <p:nvSpPr>
          <p:cNvPr id="12" name="Прямоугольник 11"/>
          <p:cNvSpPr/>
          <p:nvPr/>
        </p:nvSpPr>
        <p:spPr>
          <a:xfrm>
            <a:off x="3995920" y="5445280"/>
            <a:ext cx="2520350" cy="584775"/>
          </a:xfrm>
          <a:prstGeom prst="rect">
            <a:avLst/>
          </a:prstGeom>
        </p:spPr>
        <p:txBody>
          <a:bodyPr wrap="square">
            <a:spAutoFit/>
          </a:bodyPr>
          <a:lstStyle/>
          <a:p>
            <a:pPr algn="ctr"/>
            <a:r>
              <a:rPr lang="en-US" sz="1600" dirty="0" smtClean="0"/>
              <a:t>Equivalent </a:t>
            </a:r>
            <a:r>
              <a:rPr lang="en-US" sz="1600" dirty="0" err="1" smtClean="0"/>
              <a:t>Mises</a:t>
            </a:r>
            <a:r>
              <a:rPr lang="en-US" sz="1600" dirty="0" smtClean="0"/>
              <a:t> stress </a:t>
            </a:r>
            <a:r>
              <a:rPr lang="ru-RU" sz="1600" dirty="0" smtClean="0"/>
              <a:t/>
            </a:r>
            <a:br>
              <a:rPr lang="ru-RU" sz="1600" dirty="0" smtClean="0"/>
            </a:br>
            <a:r>
              <a:rPr lang="ru-RU" sz="1600" dirty="0" smtClean="0"/>
              <a:t>(</a:t>
            </a:r>
            <a:r>
              <a:rPr lang="en-US" sz="1600" dirty="0" smtClean="0"/>
              <a:t>Pa</a:t>
            </a:r>
            <a:r>
              <a:rPr lang="ru-RU" sz="1600" dirty="0" smtClean="0"/>
              <a:t>)</a:t>
            </a:r>
            <a:endParaRPr lang="ru-RU" sz="1600" dirty="0"/>
          </a:p>
        </p:txBody>
      </p:sp>
    </p:spTree>
  </p:cSld>
  <p:clrMapOvr>
    <a:masterClrMapping/>
  </p:clrMapOvr>
  <p:transition advTm="20467"/>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Заголовок 1"/>
          <p:cNvSpPr>
            <a:spLocks noGrp="1"/>
          </p:cNvSpPr>
          <p:nvPr>
            <p:ph type="title" idx="4294967295"/>
          </p:nvPr>
        </p:nvSpPr>
        <p:spPr>
          <a:xfrm>
            <a:off x="0" y="675289"/>
            <a:ext cx="9144000" cy="907941"/>
          </a:xfrm>
        </p:spPr>
        <p:txBody>
          <a:bodyPr anchor="ctr" anchorCtr="0"/>
          <a:lstStyle/>
          <a:p>
            <a:r>
              <a:rPr lang="en-US" sz="2800" b="1" dirty="0" smtClean="0">
                <a:latin typeface="Arial" charset="0"/>
                <a:cs typeface="Arial" charset="0"/>
              </a:rPr>
              <a:t> Deformation and Destruction </a:t>
            </a:r>
            <a:r>
              <a:rPr lang="ru-RU" sz="2800" b="1" dirty="0" smtClean="0">
                <a:latin typeface="Arial" charset="0"/>
                <a:cs typeface="Arial" charset="0"/>
              </a:rPr>
              <a:t/>
            </a:r>
            <a:br>
              <a:rPr lang="ru-RU" sz="2800" b="1" dirty="0" smtClean="0">
                <a:latin typeface="Arial" charset="0"/>
                <a:cs typeface="Arial" charset="0"/>
              </a:rPr>
            </a:br>
            <a:r>
              <a:rPr lang="en-US" sz="2800" b="1" dirty="0" smtClean="0">
                <a:latin typeface="Arial" charset="0"/>
                <a:cs typeface="Arial" charset="0"/>
              </a:rPr>
              <a:t>of Fabric Bulletproof Vest by a Bullet Strike </a:t>
            </a:r>
            <a:endParaRPr lang="ru-RU" sz="2400" b="1" dirty="0" smtClean="0">
              <a:latin typeface="Arial" charset="0"/>
              <a:cs typeface="Arial" charset="0"/>
            </a:endParaRPr>
          </a:p>
        </p:txBody>
      </p:sp>
      <p:pic>
        <p:nvPicPr>
          <p:cNvPr id="12294" name="Picture 2" descr="C:\Documents and Settings\Natasha\Рабочий стол\2\12_19 01 10 Семинар по моделированию тела человека\1 Бронежилет\5x5x5.gif"/>
          <p:cNvPicPr>
            <a:picLocks noChangeAspect="1" noChangeArrowheads="1" noCrop="1"/>
          </p:cNvPicPr>
          <p:nvPr/>
        </p:nvPicPr>
        <p:blipFill>
          <a:blip r:embed="rId3" cstate="print"/>
          <a:srcRect/>
          <a:stretch>
            <a:fillRect/>
          </a:stretch>
        </p:blipFill>
        <p:spPr bwMode="auto">
          <a:xfrm>
            <a:off x="4216526" y="3501010"/>
            <a:ext cx="4604064" cy="3274065"/>
          </a:xfrm>
          <a:prstGeom prst="rect">
            <a:avLst/>
          </a:prstGeom>
          <a:noFill/>
          <a:ln w="9525">
            <a:noFill/>
            <a:miter lim="800000"/>
            <a:headEnd/>
            <a:tailEnd/>
          </a:ln>
        </p:spPr>
      </p:pic>
      <p:sp>
        <p:nvSpPr>
          <p:cNvPr id="12295" name="TextBox 6"/>
          <p:cNvSpPr txBox="1">
            <a:spLocks noChangeArrowheads="1"/>
          </p:cNvSpPr>
          <p:nvPr/>
        </p:nvSpPr>
        <p:spPr bwMode="auto">
          <a:xfrm>
            <a:off x="4211950" y="6300705"/>
            <a:ext cx="4680649" cy="584775"/>
          </a:xfrm>
          <a:prstGeom prst="rect">
            <a:avLst/>
          </a:prstGeom>
          <a:noFill/>
          <a:ln w="9525">
            <a:noFill/>
            <a:miter lim="800000"/>
            <a:headEnd/>
            <a:tailEnd/>
          </a:ln>
        </p:spPr>
        <p:txBody>
          <a:bodyPr wrap="square">
            <a:spAutoFit/>
          </a:bodyPr>
          <a:lstStyle/>
          <a:p>
            <a:pPr algn="ctr"/>
            <a:r>
              <a:rPr lang="en-US" sz="1600" dirty="0" smtClean="0"/>
              <a:t>The dynamic interaction of </a:t>
            </a:r>
            <a:endParaRPr lang="ru-RU" sz="1600" dirty="0" smtClean="0"/>
          </a:p>
          <a:p>
            <a:pPr algn="ctr"/>
            <a:r>
              <a:rPr lang="en-US" sz="1600" dirty="0" smtClean="0"/>
              <a:t>ballistic fabric with a bullet</a:t>
            </a:r>
            <a:endParaRPr lang="ru-RU" sz="1600" dirty="0"/>
          </a:p>
        </p:txBody>
      </p:sp>
      <p:pic>
        <p:nvPicPr>
          <p:cNvPr id="12292" name="Picture 4" descr="C:\Входящие\_Презентации\Бронежилеты\Бронежилет_4.jpg"/>
          <p:cNvPicPr>
            <a:picLocks noChangeAspect="1" noChangeArrowheads="1"/>
          </p:cNvPicPr>
          <p:nvPr/>
        </p:nvPicPr>
        <p:blipFill>
          <a:blip r:embed="rId4" cstate="print"/>
          <a:srcRect/>
          <a:stretch>
            <a:fillRect/>
          </a:stretch>
        </p:blipFill>
        <p:spPr bwMode="auto">
          <a:xfrm>
            <a:off x="6675641" y="1629885"/>
            <a:ext cx="1640879" cy="1856244"/>
          </a:xfrm>
          <a:prstGeom prst="rect">
            <a:avLst/>
          </a:prstGeom>
          <a:noFill/>
        </p:spPr>
      </p:pic>
      <p:sp>
        <p:nvSpPr>
          <p:cNvPr id="12" name="TextBox 5"/>
          <p:cNvSpPr txBox="1">
            <a:spLocks noChangeArrowheads="1"/>
          </p:cNvSpPr>
          <p:nvPr/>
        </p:nvSpPr>
        <p:spPr bwMode="auto">
          <a:xfrm>
            <a:off x="4499990" y="3522506"/>
            <a:ext cx="4286280" cy="338554"/>
          </a:xfrm>
          <a:prstGeom prst="rect">
            <a:avLst/>
          </a:prstGeom>
          <a:noFill/>
          <a:ln w="9525">
            <a:noFill/>
            <a:miter lim="800000"/>
            <a:headEnd/>
            <a:tailEnd/>
          </a:ln>
        </p:spPr>
        <p:txBody>
          <a:bodyPr wrap="square">
            <a:spAutoFit/>
          </a:bodyPr>
          <a:lstStyle/>
          <a:p>
            <a:pPr algn="ctr"/>
            <a:r>
              <a:rPr lang="en-US" sz="1600" dirty="0" smtClean="0"/>
              <a:t>Tissue concealable bulletproof vest</a:t>
            </a:r>
            <a:endParaRPr lang="ru-RU" sz="1600" dirty="0"/>
          </a:p>
        </p:txBody>
      </p:sp>
      <p:sp>
        <p:nvSpPr>
          <p:cNvPr id="13" name="Номер слайда 3"/>
          <p:cNvSpPr>
            <a:spLocks noGrp="1"/>
          </p:cNvSpPr>
          <p:nvPr>
            <p:ph type="sldNum" sz="quarter" idx="12"/>
          </p:nvPr>
        </p:nvSpPr>
        <p:spPr>
          <a:xfrm>
            <a:off x="8130600" y="6356352"/>
            <a:ext cx="762000" cy="365125"/>
          </a:xfrm>
        </p:spPr>
        <p:txBody>
          <a:bodyPr/>
          <a:lstStyle/>
          <a:p>
            <a:pPr>
              <a:defRPr/>
            </a:pPr>
            <a:fld id="{7CDFC4B0-F233-4164-BCA0-1C9E86E3975F}" type="slidenum">
              <a:rPr lang="ru-RU">
                <a:latin typeface="Arial" pitchFamily="34" charset="0"/>
                <a:cs typeface="Arial" pitchFamily="34" charset="0"/>
              </a:rPr>
              <a:pPr>
                <a:defRPr/>
              </a:pPr>
              <a:t>27</a:t>
            </a:fld>
            <a:endParaRPr lang="ru-RU" dirty="0">
              <a:latin typeface="Arial" pitchFamily="34" charset="0"/>
              <a:cs typeface="Arial" pitchFamily="34" charset="0"/>
            </a:endParaRPr>
          </a:p>
        </p:txBody>
      </p:sp>
      <p:pic>
        <p:nvPicPr>
          <p:cNvPr id="11" name="Picture 3" descr="C:\Входящие\_Презентации\Бронежилеты\Бронежилет_3.jpg"/>
          <p:cNvPicPr>
            <a:picLocks noChangeAspect="1" noChangeArrowheads="1"/>
          </p:cNvPicPr>
          <p:nvPr/>
        </p:nvPicPr>
        <p:blipFill>
          <a:blip r:embed="rId5" cstate="print"/>
          <a:srcRect/>
          <a:stretch>
            <a:fillRect/>
          </a:stretch>
        </p:blipFill>
        <p:spPr bwMode="auto">
          <a:xfrm>
            <a:off x="4875391" y="1628750"/>
            <a:ext cx="1627943" cy="1841612"/>
          </a:xfrm>
          <a:prstGeom prst="rect">
            <a:avLst/>
          </a:prstGeom>
          <a:noFill/>
        </p:spPr>
      </p:pic>
      <p:sp>
        <p:nvSpPr>
          <p:cNvPr id="10" name="Прямоугольник 9"/>
          <p:cNvSpPr/>
          <p:nvPr/>
        </p:nvSpPr>
        <p:spPr>
          <a:xfrm>
            <a:off x="251400" y="1740920"/>
            <a:ext cx="4032560" cy="5355312"/>
          </a:xfrm>
          <a:prstGeom prst="rect">
            <a:avLst/>
          </a:prstGeom>
        </p:spPr>
        <p:txBody>
          <a:bodyPr wrap="square">
            <a:spAutoFit/>
          </a:bodyPr>
          <a:lstStyle/>
          <a:p>
            <a:r>
              <a:rPr lang="en-US" b="1" dirty="0" smtClean="0"/>
              <a:t>Customer:</a:t>
            </a:r>
            <a:r>
              <a:rPr lang="ru-RU" dirty="0" smtClean="0"/>
              <a:t/>
            </a:r>
            <a:br>
              <a:rPr lang="ru-RU" dirty="0" smtClean="0"/>
            </a:br>
            <a:r>
              <a:rPr lang="en-US" dirty="0" smtClean="0"/>
              <a:t> UAB</a:t>
            </a:r>
            <a:r>
              <a:rPr lang="ru-RU" dirty="0" smtClean="0"/>
              <a:t> </a:t>
            </a:r>
            <a:r>
              <a:rPr lang="en-US" dirty="0" smtClean="0"/>
              <a:t>“FORT Technology”</a:t>
            </a:r>
            <a:endParaRPr lang="ru-RU" dirty="0" smtClean="0"/>
          </a:p>
          <a:p>
            <a:endParaRPr lang="ru-RU" dirty="0" smtClean="0"/>
          </a:p>
          <a:p>
            <a:r>
              <a:rPr lang="en-US" b="1" dirty="0" smtClean="0"/>
              <a:t>Purpose of study:</a:t>
            </a:r>
            <a:endParaRPr lang="ru-RU" b="1" dirty="0" smtClean="0"/>
          </a:p>
          <a:p>
            <a:r>
              <a:rPr lang="en-US" dirty="0" smtClean="0"/>
              <a:t>development of new body armor design</a:t>
            </a:r>
            <a:endParaRPr lang="ru-RU" dirty="0" smtClean="0"/>
          </a:p>
          <a:p>
            <a:endParaRPr lang="ru-RU" dirty="0" smtClean="0"/>
          </a:p>
          <a:p>
            <a:endParaRPr lang="ru-RU" dirty="0" smtClean="0"/>
          </a:p>
          <a:p>
            <a:r>
              <a:rPr lang="en-US" b="1" dirty="0" smtClean="0"/>
              <a:t>Result:</a:t>
            </a:r>
            <a:endParaRPr lang="ru-RU" dirty="0" smtClean="0"/>
          </a:p>
          <a:p>
            <a:pPr>
              <a:buFont typeface="Arial" pitchFamily="34" charset="0"/>
              <a:buChar char="•"/>
            </a:pPr>
            <a:r>
              <a:rPr lang="ru-RU" dirty="0" smtClean="0"/>
              <a:t> </a:t>
            </a:r>
            <a:r>
              <a:rPr lang="en-US" dirty="0" smtClean="0"/>
              <a:t>profit margins increased from 10% to 30% due to reduction of field experiments and use of virtual prototyping</a:t>
            </a:r>
            <a:endParaRPr lang="ru-RU" dirty="0" smtClean="0"/>
          </a:p>
          <a:p>
            <a:pPr>
              <a:buFont typeface="Arial" pitchFamily="34" charset="0"/>
              <a:buChar char="•"/>
            </a:pPr>
            <a:r>
              <a:rPr lang="ru-RU" dirty="0" smtClean="0"/>
              <a:t> </a:t>
            </a:r>
            <a:r>
              <a:rPr lang="en-US" dirty="0" smtClean="0"/>
              <a:t>bulletproof vests are on arms of special units of the Russian Federation and foreign countries (Germany, France, Israel, Poland, Czech Republic, etc. )</a:t>
            </a:r>
            <a:endParaRPr lang="ru-RU" dirty="0" smtClean="0"/>
          </a:p>
          <a:p>
            <a:endParaRPr lang="ru-RU" dirty="0"/>
          </a:p>
        </p:txBody>
      </p:sp>
      <p:sp>
        <p:nvSpPr>
          <p:cNvPr id="15" name="TextBox 14"/>
          <p:cNvSpPr txBox="1"/>
          <p:nvPr/>
        </p:nvSpPr>
        <p:spPr>
          <a:xfrm>
            <a:off x="1187531" y="224593"/>
            <a:ext cx="5472760" cy="400110"/>
          </a:xfrm>
          <a:prstGeom prst="rect">
            <a:avLst/>
          </a:prstGeom>
          <a:solidFill>
            <a:schemeClr val="accent1">
              <a:lumMod val="75000"/>
            </a:schemeClr>
          </a:solidFill>
        </p:spPr>
        <p:txBody>
          <a:bodyPr wrap="square" rtlCol="0">
            <a:spAutoFit/>
          </a:bodyPr>
          <a:lstStyle/>
          <a:p>
            <a:r>
              <a:rPr lang="en-US" sz="2000" dirty="0" smtClean="0">
                <a:solidFill>
                  <a:schemeClr val="bg1"/>
                </a:solidFill>
                <a:latin typeface="Baskerville Old Face" pitchFamily="18" charset="0"/>
              </a:rPr>
              <a:t>Personal Safety Issues</a:t>
            </a:r>
            <a:endParaRPr lang="ru-RU" sz="2000" dirty="0">
              <a:solidFill>
                <a:schemeClr val="bg1"/>
              </a:solidFill>
            </a:endParaRPr>
          </a:p>
        </p:txBody>
      </p:sp>
    </p:spTree>
  </p:cSld>
  <p:clrMapOvr>
    <a:masterClrMapping/>
  </p:clrMapOvr>
  <p:transition advTm="20233"/>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smtClean="0"/>
              <a:t>What’s next</a:t>
            </a:r>
            <a:r>
              <a:rPr lang="ru-RU" dirty="0" smtClean="0"/>
              <a:t>?</a:t>
            </a:r>
            <a:endParaRPr lang="ru-RU" dirty="0"/>
          </a:p>
        </p:txBody>
      </p:sp>
      <p:sp>
        <p:nvSpPr>
          <p:cNvPr id="4" name="Объект 3"/>
          <p:cNvSpPr>
            <a:spLocks noGrp="1"/>
          </p:cNvSpPr>
          <p:nvPr>
            <p:ph idx="1"/>
          </p:nvPr>
        </p:nvSpPr>
        <p:spPr/>
        <p:txBody>
          <a:bodyPr/>
          <a:lstStyle/>
          <a:p>
            <a:r>
              <a:rPr lang="en-US" sz="2400" dirty="0" smtClean="0"/>
              <a:t>Development of billing services for </a:t>
            </a:r>
            <a:r>
              <a:rPr lang="en-US" sz="2400" dirty="0" err="1" smtClean="0"/>
              <a:t>DiVTB</a:t>
            </a:r>
            <a:endParaRPr lang="ru-RU" sz="2400" dirty="0" smtClean="0"/>
          </a:p>
          <a:p>
            <a:r>
              <a:rPr lang="en-US" sz="2400" dirty="0" smtClean="0"/>
              <a:t>Development of </a:t>
            </a:r>
            <a:r>
              <a:rPr lang="en-US" sz="2400" dirty="0" err="1" smtClean="0"/>
              <a:t>CAEBeans</a:t>
            </a:r>
            <a:r>
              <a:rPr lang="en-US" sz="2400" dirty="0" smtClean="0"/>
              <a:t> Constructor Web-application</a:t>
            </a:r>
            <a:endParaRPr lang="ru-RU" sz="2400" dirty="0" smtClean="0"/>
          </a:p>
          <a:p>
            <a:r>
              <a:rPr lang="en-US" sz="2400" dirty="0" smtClean="0"/>
              <a:t>Development of scheduling algorithms for </a:t>
            </a:r>
            <a:r>
              <a:rPr lang="en-US" sz="2400" dirty="0" err="1" smtClean="0"/>
              <a:t>CAEBeans</a:t>
            </a:r>
            <a:r>
              <a:rPr lang="en-US" sz="2400" dirty="0" smtClean="0"/>
              <a:t> Broker</a:t>
            </a:r>
            <a:endParaRPr lang="ru-RU" sz="2400" dirty="0"/>
          </a:p>
          <a:p>
            <a:r>
              <a:rPr lang="en-US" sz="2400" dirty="0" smtClean="0"/>
              <a:t>Development of remote 3D-visualization services</a:t>
            </a:r>
            <a:endParaRPr lang="ru-RU" sz="2400" dirty="0" smtClean="0"/>
          </a:p>
          <a:p>
            <a:r>
              <a:rPr lang="en-US" sz="2400" dirty="0" smtClean="0"/>
              <a:t>Integration of authorization and authentication with UNICORE services</a:t>
            </a:r>
          </a:p>
          <a:p>
            <a:r>
              <a:rPr lang="en-US" sz="2400" dirty="0" smtClean="0"/>
              <a:t>Integration with UNICORE workflow system</a:t>
            </a:r>
          </a:p>
          <a:p>
            <a:r>
              <a:rPr lang="en-US" sz="2400" dirty="0" smtClean="0"/>
              <a:t>Integration with multi-criteria optimization systems</a:t>
            </a:r>
            <a:endParaRPr lang="ru-RU" sz="2400" dirty="0"/>
          </a:p>
        </p:txBody>
      </p:sp>
      <p:sp>
        <p:nvSpPr>
          <p:cNvPr id="2" name="Номер слайда 1"/>
          <p:cNvSpPr>
            <a:spLocks noGrp="1"/>
          </p:cNvSpPr>
          <p:nvPr>
            <p:ph type="sldNum" sz="quarter" idx="12"/>
          </p:nvPr>
        </p:nvSpPr>
        <p:spPr/>
        <p:txBody>
          <a:bodyPr/>
          <a:lstStyle/>
          <a:p>
            <a:pPr>
              <a:defRPr/>
            </a:pPr>
            <a:fld id="{8F70B776-FFF4-4742-B493-0E6BFB64B2AC}" type="slidenum">
              <a:rPr lang="ru-RU" smtClean="0"/>
              <a:pPr>
                <a:defRPr/>
              </a:pPr>
              <a:t>28</a:t>
            </a:fld>
            <a:endParaRPr lang="ru-RU" dirty="0"/>
          </a:p>
        </p:txBody>
      </p:sp>
    </p:spTree>
    <p:extLst>
      <p:ext uri="{BB962C8B-B14F-4D97-AF65-F5344CB8AC3E}">
        <p14:creationId xmlns:p14="http://schemas.microsoft.com/office/powerpoint/2010/main" xmlns="" val="1189334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dirty="0" smtClean="0"/>
              <a:t>Questions?</a:t>
            </a:r>
            <a:endParaRPr lang="ru-RU" dirty="0"/>
          </a:p>
        </p:txBody>
      </p:sp>
      <p:sp>
        <p:nvSpPr>
          <p:cNvPr id="4" name="Номер слайда 3"/>
          <p:cNvSpPr>
            <a:spLocks noGrp="1"/>
          </p:cNvSpPr>
          <p:nvPr>
            <p:ph type="sldNum" sz="quarter" idx="12"/>
          </p:nvPr>
        </p:nvSpPr>
        <p:spPr/>
        <p:txBody>
          <a:bodyPr/>
          <a:lstStyle/>
          <a:p>
            <a:pPr>
              <a:defRPr/>
            </a:pPr>
            <a:fld id="{D0CD074D-EFE3-43E3-89A5-E91EF8CAA72C}" type="slidenum">
              <a:rPr lang="ru-RU" smtClean="0"/>
              <a:pPr>
                <a:defRPr/>
              </a:pPr>
              <a:t>29</a:t>
            </a:fld>
            <a:endParaRPr lang="ru-RU"/>
          </a:p>
        </p:txBody>
      </p:sp>
      <p:sp>
        <p:nvSpPr>
          <p:cNvPr id="6" name="Заголовок 4"/>
          <p:cNvSpPr txBox="1">
            <a:spLocks/>
          </p:cNvSpPr>
          <p:nvPr/>
        </p:nvSpPr>
        <p:spPr bwMode="auto">
          <a:xfrm>
            <a:off x="323410" y="4005080"/>
            <a:ext cx="8449820" cy="1143000"/>
          </a:xfrm>
          <a:prstGeom prst="rect">
            <a:avLst/>
          </a:prstGeom>
          <a:noFill/>
          <a:ln w="9525">
            <a:noFill/>
            <a:miter lim="800000"/>
            <a:headEnd/>
            <a:tailEnd/>
          </a:ln>
        </p:spPr>
        <p:txBody>
          <a:bodyPr vert="horz" wrap="square" lIns="0" tIns="45720" rIns="0" bIns="0" numCol="1" anchor="ctr" anchorCtr="0" compatLnSpc="1">
            <a:prstTxWarp prst="textNoShape">
              <a:avLst/>
            </a:prstTxWarp>
            <a:normAutofit fontScale="77500" lnSpcReduction="20000"/>
            <a:scene3d>
              <a:camera prst="orthographicFront"/>
              <a:lightRig rig="freezing" dir="t">
                <a:rot lat="0" lon="0" rev="5640000"/>
              </a:lightRig>
            </a:scene3d>
            <a:sp3d prstMaterial="flat">
              <a:contourClr>
                <a:schemeClr val="tx2"/>
              </a:contourClr>
            </a:sp3d>
          </a:bodyPr>
          <a:lstStyle/>
          <a:p>
            <a:pPr lvl="0" eaLnBrk="0" hangingPunct="0"/>
            <a:r>
              <a:rPr lang="en-US" sz="5400" dirty="0" smtClean="0">
                <a:solidFill>
                  <a:schemeClr val="tx2"/>
                </a:solidFill>
              </a:rPr>
              <a:t>http://supercomputer.susu.ac.ru/en/</a:t>
            </a:r>
            <a:endParaRPr kumimoji="0" lang="ru-RU"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714744" y="4908651"/>
            <a:ext cx="5429256" cy="1832809"/>
          </a:xfrm>
          <a:prstGeom prst="rect">
            <a:avLst/>
          </a:prstGeom>
        </p:spPr>
        <p:txBody>
          <a:bodyPr wrap="square">
            <a:spAutoFit/>
          </a:bodyPr>
          <a:lstStyle/>
          <a:p>
            <a:pPr marL="546100" lvl="1" indent="-360000">
              <a:spcBef>
                <a:spcPts val="0"/>
              </a:spcBef>
              <a:spcAft>
                <a:spcPts val="900"/>
              </a:spcAft>
              <a:defRPr/>
            </a:pPr>
            <a:r>
              <a:rPr lang="ru-RU" sz="2000" baseline="0" dirty="0" smtClean="0">
                <a:latin typeface="Arial" pitchFamily="34" charset="0"/>
                <a:cs typeface="Arial" pitchFamily="34" charset="0"/>
              </a:rPr>
              <a:t> </a:t>
            </a:r>
            <a:r>
              <a:rPr lang="en-US" sz="2000" dirty="0" smtClean="0">
                <a:latin typeface="Arial" pitchFamily="34" charset="0"/>
                <a:cs typeface="Arial" pitchFamily="34" charset="0"/>
              </a:rPr>
              <a:t>Communication networks: </a:t>
            </a:r>
          </a:p>
          <a:p>
            <a:pPr marL="273050" lvl="1" indent="-273050" eaLnBrk="0" hangingPunct="0">
              <a:spcBef>
                <a:spcPct val="20000"/>
              </a:spcBef>
              <a:buClr>
                <a:srgbClr val="0BD0D9"/>
              </a:buClr>
              <a:buSzPct val="95000"/>
              <a:buFont typeface="Wingdings 2" pitchFamily="18" charset="2"/>
              <a:buChar char=""/>
              <a:defRPr/>
            </a:pPr>
            <a:r>
              <a:rPr lang="en-US" sz="2000" dirty="0" smtClean="0">
                <a:latin typeface="Arial" pitchFamily="34" charset="0"/>
                <a:cs typeface="Arial" pitchFamily="34" charset="0"/>
              </a:rPr>
              <a:t>System network</a:t>
            </a:r>
            <a:r>
              <a:rPr lang="ru-RU" sz="2000" dirty="0" smtClean="0">
                <a:latin typeface="Arial" pitchFamily="34" charset="0"/>
                <a:cs typeface="Arial" pitchFamily="34" charset="0"/>
              </a:rPr>
              <a:t>: </a:t>
            </a:r>
            <a:r>
              <a:rPr lang="en-US" sz="2000" dirty="0" smtClean="0">
                <a:solidFill>
                  <a:schemeClr val="accent1">
                    <a:lumMod val="75000"/>
                  </a:schemeClr>
                </a:solidFill>
                <a:latin typeface="Arial" pitchFamily="34" charset="0"/>
                <a:cs typeface="Arial" pitchFamily="34" charset="0"/>
              </a:rPr>
              <a:t>3D torus,</a:t>
            </a:r>
            <a:r>
              <a:rPr lang="ru-RU" sz="2400" b="1" dirty="0" smtClean="0">
                <a:solidFill>
                  <a:schemeClr val="accent1">
                    <a:lumMod val="75000"/>
                  </a:schemeClr>
                </a:solidFill>
                <a:latin typeface="Arial" pitchFamily="34" charset="0"/>
                <a:cs typeface="Arial" pitchFamily="34" charset="0"/>
              </a:rPr>
              <a:t> 60 </a:t>
            </a:r>
            <a:r>
              <a:rPr lang="en-US" sz="2000" dirty="0" err="1" smtClean="0">
                <a:solidFill>
                  <a:schemeClr val="accent1">
                    <a:lumMod val="75000"/>
                  </a:schemeClr>
                </a:solidFill>
                <a:latin typeface="Arial" pitchFamily="34" charset="0"/>
                <a:cs typeface="Arial" pitchFamily="34" charset="0"/>
              </a:rPr>
              <a:t>Gbit</a:t>
            </a:r>
            <a:r>
              <a:rPr lang="en-US" sz="2000" dirty="0" smtClean="0">
                <a:solidFill>
                  <a:schemeClr val="accent1">
                    <a:lumMod val="75000"/>
                  </a:schemeClr>
                </a:solidFill>
                <a:latin typeface="Arial" pitchFamily="34" charset="0"/>
                <a:cs typeface="Arial" pitchFamily="34" charset="0"/>
              </a:rPr>
              <a:t>/s</a:t>
            </a:r>
          </a:p>
          <a:p>
            <a:pPr marL="273050" lvl="1" indent="-273050" eaLnBrk="0" hangingPunct="0">
              <a:spcBef>
                <a:spcPct val="20000"/>
              </a:spcBef>
              <a:buClr>
                <a:srgbClr val="0BD0D9"/>
              </a:buClr>
              <a:buSzPct val="95000"/>
              <a:buFont typeface="Wingdings 2" pitchFamily="18" charset="2"/>
              <a:buChar char=""/>
              <a:defRPr/>
            </a:pPr>
            <a:r>
              <a:rPr lang="en-US" sz="2000" dirty="0" err="1" smtClean="0">
                <a:latin typeface="Arial" pitchFamily="34" charset="0"/>
                <a:cs typeface="Arial" pitchFamily="34" charset="0"/>
              </a:rPr>
              <a:t>InfiniBand</a:t>
            </a:r>
            <a:r>
              <a:rPr lang="en-US" sz="2000" dirty="0" smtClean="0">
                <a:latin typeface="Arial" pitchFamily="34" charset="0"/>
                <a:cs typeface="Arial" pitchFamily="34" charset="0"/>
              </a:rPr>
              <a:t> QDR,</a:t>
            </a:r>
            <a:r>
              <a:rPr lang="ru-RU" sz="2000" dirty="0" smtClean="0">
                <a:latin typeface="Arial" pitchFamily="34" charset="0"/>
                <a:cs typeface="Arial" pitchFamily="34" charset="0"/>
              </a:rPr>
              <a:t> </a:t>
            </a:r>
            <a:r>
              <a:rPr lang="ru-RU" sz="2400" b="1" dirty="0" smtClean="0">
                <a:solidFill>
                  <a:schemeClr val="accent1">
                    <a:lumMod val="75000"/>
                  </a:schemeClr>
                </a:solidFill>
                <a:latin typeface="Arial" pitchFamily="34" charset="0"/>
                <a:cs typeface="Arial" pitchFamily="34" charset="0"/>
              </a:rPr>
              <a:t>40</a:t>
            </a:r>
            <a:r>
              <a:rPr lang="ru-RU" sz="2000" dirty="0" smtClean="0">
                <a:solidFill>
                  <a:schemeClr val="accent1">
                    <a:lumMod val="75000"/>
                  </a:schemeClr>
                </a:solidFill>
                <a:latin typeface="Arial" pitchFamily="34" charset="0"/>
                <a:cs typeface="Arial" pitchFamily="34" charset="0"/>
              </a:rPr>
              <a:t> </a:t>
            </a:r>
            <a:r>
              <a:rPr lang="en-US" sz="2000" dirty="0" err="1" smtClean="0">
                <a:solidFill>
                  <a:schemeClr val="accent1">
                    <a:lumMod val="75000"/>
                  </a:schemeClr>
                </a:solidFill>
                <a:latin typeface="Arial" pitchFamily="34" charset="0"/>
                <a:cs typeface="Arial" pitchFamily="34" charset="0"/>
              </a:rPr>
              <a:t>Gbit</a:t>
            </a:r>
            <a:r>
              <a:rPr lang="en-US" sz="2000" dirty="0" smtClean="0">
                <a:solidFill>
                  <a:schemeClr val="accent1">
                    <a:lumMod val="75000"/>
                  </a:schemeClr>
                </a:solidFill>
                <a:latin typeface="Arial" pitchFamily="34" charset="0"/>
                <a:cs typeface="Arial" pitchFamily="34" charset="0"/>
              </a:rPr>
              <a:t>/s</a:t>
            </a:r>
            <a:endParaRPr lang="ru-RU" sz="2000" dirty="0" smtClean="0">
              <a:solidFill>
                <a:schemeClr val="accent1">
                  <a:lumMod val="75000"/>
                </a:schemeClr>
              </a:solidFill>
              <a:latin typeface="Arial" pitchFamily="34" charset="0"/>
              <a:cs typeface="Arial" pitchFamily="34" charset="0"/>
            </a:endParaRPr>
          </a:p>
          <a:p>
            <a:pPr marL="273050" lvl="1" indent="-273050" eaLnBrk="0" hangingPunct="0">
              <a:lnSpc>
                <a:spcPct val="120000"/>
              </a:lnSpc>
              <a:spcBef>
                <a:spcPct val="20000"/>
              </a:spcBef>
              <a:buClr>
                <a:srgbClr val="0BD0D9"/>
              </a:buClr>
              <a:buSzPct val="95000"/>
              <a:buFont typeface="Wingdings 2" pitchFamily="18" charset="2"/>
              <a:buChar char=""/>
              <a:defRPr/>
            </a:pPr>
            <a:r>
              <a:rPr lang="en-US" sz="2000" dirty="0" smtClean="0">
                <a:latin typeface="Arial" pitchFamily="34" charset="0"/>
                <a:cs typeface="Arial" pitchFamily="34" charset="0"/>
              </a:rPr>
              <a:t>Gigabit Ethernet</a:t>
            </a:r>
            <a:r>
              <a:rPr lang="ru-RU" sz="2000" dirty="0" smtClean="0">
                <a:latin typeface="Arial" pitchFamily="34" charset="0"/>
                <a:cs typeface="Arial" pitchFamily="34" charset="0"/>
              </a:rPr>
              <a:t> </a:t>
            </a:r>
          </a:p>
        </p:txBody>
      </p:sp>
      <p:sp>
        <p:nvSpPr>
          <p:cNvPr id="8" name="Номер слайда 3"/>
          <p:cNvSpPr>
            <a:spLocks noGrp="1"/>
          </p:cNvSpPr>
          <p:nvPr>
            <p:ph type="sldNum" sz="quarter" idx="12"/>
          </p:nvPr>
        </p:nvSpPr>
        <p:spPr>
          <a:xfrm>
            <a:off x="8096280" y="6350024"/>
            <a:ext cx="762000" cy="365125"/>
          </a:xfrm>
        </p:spPr>
        <p:txBody>
          <a:bodyPr/>
          <a:lstStyle/>
          <a:p>
            <a:pPr>
              <a:defRPr/>
            </a:pPr>
            <a:fld id="{D0CD074D-EFE3-43E3-89A5-E91EF8CAA72C}" type="slidenum">
              <a:rPr lang="ru-RU" smtClean="0"/>
              <a:pPr>
                <a:defRPr/>
              </a:pPr>
              <a:t>3</a:t>
            </a:fld>
            <a:endParaRPr lang="ru-RU" dirty="0"/>
          </a:p>
        </p:txBody>
      </p:sp>
      <p:sp>
        <p:nvSpPr>
          <p:cNvPr id="9" name="Заголовок 8"/>
          <p:cNvSpPr>
            <a:spLocks noGrp="1"/>
          </p:cNvSpPr>
          <p:nvPr>
            <p:ph type="title"/>
          </p:nvPr>
        </p:nvSpPr>
        <p:spPr>
          <a:xfrm>
            <a:off x="457200" y="620610"/>
            <a:ext cx="8229600" cy="1154162"/>
          </a:xfrm>
        </p:spPr>
        <p:txBody>
          <a:bodyPr/>
          <a:lstStyle/>
          <a:p>
            <a:r>
              <a:rPr lang="en-US" sz="3600" b="1" dirty="0" smtClean="0"/>
              <a:t>SKIF-Aurora SUSU Supercomputer Specifications</a:t>
            </a:r>
            <a:endParaRPr lang="ru-RU" sz="3600" dirty="0"/>
          </a:p>
        </p:txBody>
      </p:sp>
      <p:sp>
        <p:nvSpPr>
          <p:cNvPr id="11" name="Rectangle 3"/>
          <p:cNvSpPr txBox="1">
            <a:spLocks noChangeArrowheads="1"/>
          </p:cNvSpPr>
          <p:nvPr/>
        </p:nvSpPr>
        <p:spPr bwMode="auto">
          <a:xfrm>
            <a:off x="3751923" y="1669958"/>
            <a:ext cx="5500727" cy="5143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273050" lvl="1" indent="-273050" eaLnBrk="0" hangingPunct="0">
              <a:lnSpc>
                <a:spcPct val="120000"/>
              </a:lnSpc>
              <a:spcBef>
                <a:spcPct val="20000"/>
              </a:spcBef>
              <a:buClr>
                <a:srgbClr val="0BD0D9"/>
              </a:buClr>
              <a:buSzPct val="80000"/>
              <a:buFont typeface="Wingdings 2" pitchFamily="18" charset="2"/>
              <a:buChar char=""/>
              <a:tabLst>
                <a:tab pos="1166813" algn="l"/>
                <a:tab pos="1436688" algn="l"/>
              </a:tabLst>
              <a:defRPr/>
            </a:pPr>
            <a:r>
              <a:rPr lang="en-US" sz="2000" dirty="0" smtClean="0">
                <a:latin typeface="Arial" pitchFamily="34" charset="0"/>
                <a:cs typeface="Arial" pitchFamily="34" charset="0"/>
              </a:rPr>
              <a:t>Ranking TOP50 CIS list:</a:t>
            </a:r>
            <a:r>
              <a:rPr lang="en-US" sz="2400" dirty="0" smtClean="0">
                <a:latin typeface="Arial" pitchFamily="34" charset="0"/>
                <a:cs typeface="Arial" pitchFamily="34" charset="0"/>
              </a:rPr>
              <a:t> </a:t>
            </a:r>
            <a:r>
              <a:rPr lang="en-US" sz="2400" b="1" dirty="0" smtClean="0">
                <a:solidFill>
                  <a:srgbClr val="C00000"/>
                </a:solidFill>
                <a:latin typeface="Arial" pitchFamily="34" charset="0"/>
                <a:cs typeface="Arial" pitchFamily="34" charset="0"/>
              </a:rPr>
              <a:t>3</a:t>
            </a:r>
            <a:r>
              <a:rPr lang="en-US" sz="2400" b="1" baseline="30000" dirty="0" smtClean="0">
                <a:solidFill>
                  <a:srgbClr val="C00000"/>
                </a:solidFill>
                <a:latin typeface="Arial" pitchFamily="34" charset="0"/>
                <a:cs typeface="Arial" pitchFamily="34" charset="0"/>
              </a:rPr>
              <a:t>rd</a:t>
            </a:r>
            <a:r>
              <a:rPr lang="en-US" sz="2400" b="1" dirty="0" smtClean="0">
                <a:solidFill>
                  <a:srgbClr val="C00000"/>
                </a:solidFill>
                <a:latin typeface="Arial" pitchFamily="34" charset="0"/>
                <a:cs typeface="Arial" pitchFamily="34" charset="0"/>
              </a:rPr>
              <a:t>  </a:t>
            </a:r>
            <a:endParaRPr lang="ru-RU" sz="2000" dirty="0" smtClean="0">
              <a:latin typeface="Arial" pitchFamily="34" charset="0"/>
              <a:cs typeface="Arial" pitchFamily="34" charset="0"/>
            </a:endParaRPr>
          </a:p>
          <a:p>
            <a:pPr marL="273050" lvl="1" indent="-273050" eaLnBrk="0" hangingPunct="0">
              <a:lnSpc>
                <a:spcPct val="120000"/>
              </a:lnSpc>
              <a:spcBef>
                <a:spcPct val="20000"/>
              </a:spcBef>
              <a:buClr>
                <a:srgbClr val="0BD0D9"/>
              </a:buClr>
              <a:buSzPct val="80000"/>
              <a:buFont typeface="Wingdings 2" pitchFamily="18" charset="2"/>
              <a:buChar char=""/>
              <a:tabLst>
                <a:tab pos="1166813" algn="l"/>
                <a:tab pos="1436688" algn="l"/>
              </a:tabLst>
              <a:defRPr/>
            </a:pPr>
            <a:r>
              <a:rPr lang="en-US" sz="2400" dirty="0" smtClean="0">
                <a:latin typeface="Arial" pitchFamily="34" charset="0"/>
                <a:cs typeface="Arial" pitchFamily="34" charset="0"/>
              </a:rPr>
              <a:t>Ranking TOP500:</a:t>
            </a:r>
            <a:r>
              <a:rPr lang="en-US" sz="2800" dirty="0" smtClean="0">
                <a:latin typeface="Arial" pitchFamily="34" charset="0"/>
                <a:cs typeface="Arial" pitchFamily="34" charset="0"/>
              </a:rPr>
              <a:t> </a:t>
            </a:r>
            <a:r>
              <a:rPr lang="en-US" sz="2800" b="1" dirty="0" smtClean="0">
                <a:solidFill>
                  <a:srgbClr val="C00000"/>
                </a:solidFill>
                <a:latin typeface="Arial" pitchFamily="34" charset="0"/>
                <a:cs typeface="Arial" pitchFamily="34" charset="0"/>
              </a:rPr>
              <a:t>87 </a:t>
            </a:r>
            <a:r>
              <a:rPr lang="en-US" sz="2400" dirty="0" smtClean="0">
                <a:latin typeface="Arial" pitchFamily="34" charset="0"/>
                <a:cs typeface="Arial" pitchFamily="34" charset="0"/>
              </a:rPr>
              <a:t>(June 2011)</a:t>
            </a:r>
            <a:endParaRPr lang="en-US" sz="2400" b="1" dirty="0" smtClean="0">
              <a:solidFill>
                <a:schemeClr val="accent1">
                  <a:lumMod val="75000"/>
                </a:schemeClr>
              </a:solidFill>
              <a:latin typeface="Arial" pitchFamily="34" charset="0"/>
              <a:cs typeface="Arial" pitchFamily="34" charset="0"/>
            </a:endParaRPr>
          </a:p>
          <a:p>
            <a:pPr marL="273050" lvl="1" indent="-273050" eaLnBrk="0" hangingPunct="0">
              <a:lnSpc>
                <a:spcPct val="120000"/>
              </a:lnSpc>
              <a:spcBef>
                <a:spcPct val="20000"/>
              </a:spcBef>
              <a:buClr>
                <a:srgbClr val="0BD0D9"/>
              </a:buClr>
              <a:buSzPct val="80000"/>
              <a:buFont typeface="Wingdings 2" pitchFamily="18" charset="2"/>
              <a:buChar char=""/>
              <a:tabLst>
                <a:tab pos="1166813" algn="l"/>
                <a:tab pos="1436688" algn="l"/>
              </a:tabLst>
              <a:defRPr/>
            </a:pPr>
            <a:r>
              <a:rPr lang="ru-RU" sz="2400" b="1" dirty="0" smtClean="0">
                <a:solidFill>
                  <a:schemeClr val="accent1">
                    <a:lumMod val="75000"/>
                  </a:schemeClr>
                </a:solidFill>
                <a:latin typeface="Arial" pitchFamily="34" charset="0"/>
                <a:cs typeface="Arial" pitchFamily="34" charset="0"/>
              </a:rPr>
              <a:t>117</a:t>
            </a:r>
            <a:r>
              <a:rPr lang="en-US" sz="2000" dirty="0" smtClean="0">
                <a:latin typeface="Arial" pitchFamily="34" charset="0"/>
                <a:cs typeface="Arial" pitchFamily="34" charset="0"/>
              </a:rPr>
              <a:t> Teraflops</a:t>
            </a:r>
          </a:p>
          <a:p>
            <a:pPr marL="273050" lvl="1" indent="-273050" eaLnBrk="0" hangingPunct="0">
              <a:lnSpc>
                <a:spcPct val="120000"/>
              </a:lnSpc>
              <a:spcBef>
                <a:spcPct val="20000"/>
              </a:spcBef>
              <a:buClr>
                <a:srgbClr val="0BD0D9"/>
              </a:buClr>
              <a:buSzPct val="95000"/>
              <a:tabLst>
                <a:tab pos="1166813" algn="l"/>
                <a:tab pos="1436688" algn="l"/>
              </a:tabLst>
              <a:defRPr/>
            </a:pPr>
            <a:r>
              <a:rPr lang="en-US" sz="2000" dirty="0" smtClean="0">
                <a:latin typeface="Arial" pitchFamily="34" charset="0"/>
                <a:cs typeface="Arial" pitchFamily="34" charset="0"/>
              </a:rPr>
              <a:t>	</a:t>
            </a:r>
            <a:r>
              <a:rPr lang="en-US" sz="2400" b="1" dirty="0" smtClean="0">
                <a:solidFill>
                  <a:schemeClr val="accent1">
                    <a:lumMod val="75000"/>
                  </a:schemeClr>
                </a:solidFill>
                <a:latin typeface="Arial" pitchFamily="34" charset="0"/>
                <a:cs typeface="Arial" pitchFamily="34" charset="0"/>
              </a:rPr>
              <a:t>8832</a:t>
            </a:r>
            <a:r>
              <a:rPr lang="ru-RU" sz="2000" dirty="0" smtClean="0">
                <a:latin typeface="Arial" pitchFamily="34" charset="0"/>
                <a:cs typeface="Arial" pitchFamily="34" charset="0"/>
              </a:rPr>
              <a:t> </a:t>
            </a:r>
            <a:r>
              <a:rPr lang="en-US" sz="2000" dirty="0" smtClean="0">
                <a:latin typeface="Arial" pitchFamily="34" charset="0"/>
                <a:cs typeface="Arial" pitchFamily="34" charset="0"/>
              </a:rPr>
              <a:t>computing cores</a:t>
            </a:r>
            <a:endParaRPr lang="ru-RU" sz="2000" dirty="0" smtClean="0">
              <a:latin typeface="Arial" pitchFamily="34" charset="0"/>
              <a:cs typeface="Arial" pitchFamily="34" charset="0"/>
            </a:endParaRPr>
          </a:p>
          <a:p>
            <a:pPr marL="273050" lvl="1" indent="-273050" eaLnBrk="0" hangingPunct="0">
              <a:lnSpc>
                <a:spcPct val="120000"/>
              </a:lnSpc>
              <a:spcBef>
                <a:spcPct val="20000"/>
              </a:spcBef>
              <a:buClr>
                <a:srgbClr val="0BD0D9"/>
              </a:buClr>
              <a:buSzPct val="95000"/>
              <a:buFont typeface="Wingdings 2" pitchFamily="18" charset="2"/>
              <a:buChar char=""/>
              <a:defRPr/>
            </a:pPr>
            <a:r>
              <a:rPr lang="en-US" sz="2000" dirty="0" smtClean="0">
                <a:latin typeface="Arial" pitchFamily="34" charset="0"/>
                <a:cs typeface="Arial" pitchFamily="34" charset="0"/>
              </a:rPr>
              <a:t>RAM: </a:t>
            </a:r>
            <a:r>
              <a:rPr lang="ru-RU" sz="2400" b="1" dirty="0" smtClean="0">
                <a:solidFill>
                  <a:schemeClr val="accent1">
                    <a:lumMod val="75000"/>
                  </a:schemeClr>
                </a:solidFill>
                <a:latin typeface="Arial" pitchFamily="34" charset="0"/>
                <a:cs typeface="Arial" pitchFamily="34" charset="0"/>
              </a:rPr>
              <a:t>9</a:t>
            </a:r>
            <a:r>
              <a:rPr lang="ru-RU" sz="2000" dirty="0" smtClean="0">
                <a:solidFill>
                  <a:schemeClr val="accent1">
                    <a:lumMod val="75000"/>
                  </a:schemeClr>
                </a:solidFill>
                <a:latin typeface="Arial" pitchFamily="34" charset="0"/>
                <a:cs typeface="Arial" pitchFamily="34" charset="0"/>
              </a:rPr>
              <a:t> </a:t>
            </a:r>
            <a:r>
              <a:rPr lang="en-US" sz="2000" dirty="0" err="1" smtClean="0">
                <a:solidFill>
                  <a:schemeClr val="accent1">
                    <a:lumMod val="75000"/>
                  </a:schemeClr>
                </a:solidFill>
                <a:latin typeface="Arial" pitchFamily="34" charset="0"/>
                <a:cs typeface="Arial" pitchFamily="34" charset="0"/>
              </a:rPr>
              <a:t>TByte</a:t>
            </a:r>
            <a:endParaRPr lang="en-US" sz="2000" dirty="0" smtClean="0">
              <a:solidFill>
                <a:schemeClr val="accent1">
                  <a:lumMod val="75000"/>
                </a:schemeClr>
              </a:solidFill>
              <a:latin typeface="Arial" pitchFamily="34" charset="0"/>
              <a:cs typeface="Arial" pitchFamily="34" charset="0"/>
            </a:endParaRPr>
          </a:p>
          <a:p>
            <a:pPr marL="273050" lvl="1" indent="-273050" eaLnBrk="0" hangingPunct="0">
              <a:lnSpc>
                <a:spcPct val="120000"/>
              </a:lnSpc>
              <a:spcBef>
                <a:spcPct val="20000"/>
              </a:spcBef>
              <a:buClr>
                <a:srgbClr val="0BD0D9"/>
              </a:buClr>
              <a:buSzPct val="95000"/>
              <a:buFont typeface="Wingdings 2" pitchFamily="18" charset="2"/>
              <a:buChar char=""/>
              <a:defRPr/>
            </a:pPr>
            <a:r>
              <a:rPr lang="en-US" sz="2000" dirty="0" smtClean="0">
                <a:latin typeface="Arial" pitchFamily="34" charset="0"/>
                <a:cs typeface="Arial" pitchFamily="34" charset="0"/>
              </a:rPr>
              <a:t>Disk space: </a:t>
            </a:r>
            <a:r>
              <a:rPr lang="en-US" sz="2400" b="1" dirty="0" smtClean="0">
                <a:solidFill>
                  <a:schemeClr val="accent1">
                    <a:lumMod val="75000"/>
                  </a:schemeClr>
                </a:solidFill>
                <a:latin typeface="Arial" pitchFamily="34" charset="0"/>
                <a:cs typeface="Arial" pitchFamily="34" charset="0"/>
              </a:rPr>
              <a:t>Intel SSD </a:t>
            </a:r>
            <a:r>
              <a:rPr lang="ru-RU" sz="2400" b="1" dirty="0" smtClean="0">
                <a:solidFill>
                  <a:schemeClr val="accent1">
                    <a:lumMod val="75000"/>
                  </a:schemeClr>
                </a:solidFill>
                <a:latin typeface="Arial" pitchFamily="34" charset="0"/>
                <a:cs typeface="Arial" pitchFamily="34" charset="0"/>
              </a:rPr>
              <a:t>10</a:t>
            </a:r>
            <a:r>
              <a:rPr lang="en-US" sz="2400" b="1" dirty="0" smtClean="0">
                <a:solidFill>
                  <a:schemeClr val="accent1">
                    <a:lumMod val="75000"/>
                  </a:schemeClr>
                </a:solidFill>
                <a:latin typeface="Arial" pitchFamily="34" charset="0"/>
                <a:cs typeface="Arial" pitchFamily="34" charset="0"/>
              </a:rPr>
              <a:t>8 </a:t>
            </a:r>
            <a:r>
              <a:rPr lang="en-US" sz="2000" dirty="0" err="1" smtClean="0">
                <a:solidFill>
                  <a:schemeClr val="accent1">
                    <a:lumMod val="75000"/>
                  </a:schemeClr>
                </a:solidFill>
                <a:latin typeface="Arial" pitchFamily="34" charset="0"/>
                <a:cs typeface="Arial" pitchFamily="34" charset="0"/>
              </a:rPr>
              <a:t>TByte</a:t>
            </a:r>
            <a:endParaRPr lang="en-US" sz="2000" dirty="0" smtClean="0">
              <a:solidFill>
                <a:schemeClr val="accent1">
                  <a:lumMod val="75000"/>
                </a:schemeClr>
              </a:solidFill>
              <a:latin typeface="Arial" pitchFamily="34" charset="0"/>
              <a:cs typeface="Arial" pitchFamily="34" charset="0"/>
            </a:endParaRPr>
          </a:p>
          <a:p>
            <a:pPr marL="546100" lvl="1" indent="-360000">
              <a:spcBef>
                <a:spcPct val="30000"/>
              </a:spcBef>
              <a:buClr>
                <a:schemeClr val="tx1"/>
              </a:buClr>
              <a:defRPr/>
            </a:pPr>
            <a:r>
              <a:rPr lang="en-US" sz="2000" baseline="0" dirty="0" smtClean="0">
                <a:latin typeface="Arial" pitchFamily="34" charset="0"/>
                <a:cs typeface="Arial" pitchFamily="34" charset="0"/>
              </a:rPr>
              <a:t>	</a:t>
            </a:r>
            <a:endParaRPr lang="ru-RU" sz="2000" baseline="0" dirty="0">
              <a:latin typeface="Arial" pitchFamily="34" charset="0"/>
              <a:cs typeface="Arial" pitchFamily="34" charset="0"/>
            </a:endParaRPr>
          </a:p>
        </p:txBody>
      </p:sp>
      <p:pic>
        <p:nvPicPr>
          <p:cNvPr id="667650" name="Picture 2" descr="D:\Users\Domage\Downloads\DSC_0893.JPG"/>
          <p:cNvPicPr>
            <a:picLocks noChangeAspect="1" noChangeArrowheads="1"/>
          </p:cNvPicPr>
          <p:nvPr/>
        </p:nvPicPr>
        <p:blipFill>
          <a:blip r:embed="rId3" cstate="print"/>
          <a:srcRect l="23058" r="22687"/>
          <a:stretch>
            <a:fillRect/>
          </a:stretch>
        </p:blipFill>
        <p:spPr bwMode="auto">
          <a:xfrm>
            <a:off x="191600" y="1916790"/>
            <a:ext cx="3588290" cy="439261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10437"/>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D0CD074D-EFE3-43E3-89A5-E91EF8CAA72C}" type="slidenum">
              <a:rPr lang="ru-RU" smtClean="0"/>
              <a:pPr>
                <a:defRPr/>
              </a:pPr>
              <a:t>4</a:t>
            </a:fld>
            <a:endParaRPr lang="ru-RU"/>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136" y="1106897"/>
            <a:ext cx="8748464" cy="5058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1187530" y="3789050"/>
            <a:ext cx="1296180" cy="369332"/>
          </a:xfrm>
          <a:prstGeom prst="rect">
            <a:avLst/>
          </a:prstGeom>
          <a:noFill/>
          <a:effectLst/>
        </p:spPr>
        <p:txBody>
          <a:bodyPr wrap="square" rtlCol="0">
            <a:spAutoFit/>
          </a:bodyPr>
          <a:lstStyle/>
          <a:p>
            <a:r>
              <a:rPr lang="en-US" dirty="0" smtClean="0">
                <a:ln w="18415" cmpd="sng">
                  <a:solidFill>
                    <a:srgbClr val="FFFFFF"/>
                  </a:solidFill>
                  <a:prstDash val="solid"/>
                </a:ln>
                <a:solidFill>
                  <a:srgbClr val="FFFFFF"/>
                </a:solidFill>
                <a:effectLst>
                  <a:outerShdw blurRad="88900" dir="3600000" sx="103000" sy="103000" algn="tl" rotWithShape="0">
                    <a:srgbClr val="000000"/>
                  </a:outerShdw>
                </a:effectLst>
              </a:rPr>
              <a:t>Moscow</a:t>
            </a:r>
            <a:endParaRPr lang="ru-RU" dirty="0" smtClean="0">
              <a:ln w="18415" cmpd="sng">
                <a:solidFill>
                  <a:srgbClr val="FFFFFF"/>
                </a:solidFill>
                <a:prstDash val="solid"/>
              </a:ln>
              <a:solidFill>
                <a:srgbClr val="FFFFFF"/>
              </a:solidFill>
              <a:effectLst>
                <a:outerShdw blurRad="88900" dir="3600000" sx="103000" sy="103000" algn="tl" rotWithShape="0">
                  <a:srgbClr val="000000"/>
                </a:outerShdw>
              </a:effectLst>
            </a:endParaRPr>
          </a:p>
        </p:txBody>
      </p:sp>
      <p:sp>
        <p:nvSpPr>
          <p:cNvPr id="7" name="Овал 6"/>
          <p:cNvSpPr>
            <a:spLocks noChangeAspect="1"/>
          </p:cNvSpPr>
          <p:nvPr/>
        </p:nvSpPr>
        <p:spPr>
          <a:xfrm>
            <a:off x="3923910" y="5372128"/>
            <a:ext cx="73152" cy="73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2528424" y="4725180"/>
            <a:ext cx="2115586" cy="461665"/>
          </a:xfrm>
          <a:prstGeom prst="rect">
            <a:avLst/>
          </a:prstGeom>
          <a:noFill/>
          <a:effectLst/>
        </p:spPr>
        <p:txBody>
          <a:bodyPr wrap="square" rtlCol="0">
            <a:spAutoFit/>
          </a:bodyPr>
          <a:lstStyle/>
          <a:p>
            <a:r>
              <a:rPr lang="en-US" sz="2400" b="1" dirty="0" smtClean="0">
                <a:ln w="18415" cmpd="sng">
                  <a:solidFill>
                    <a:srgbClr val="FF0000"/>
                  </a:solidFill>
                  <a:prstDash val="solid"/>
                </a:ln>
                <a:solidFill>
                  <a:srgbClr val="FF0000"/>
                </a:solidFill>
                <a:effectLst>
                  <a:outerShdw blurRad="127000" algn="ctr" rotWithShape="0">
                    <a:prstClr val="black"/>
                  </a:outerShdw>
                </a:effectLst>
              </a:rPr>
              <a:t>Chelyabinsk</a:t>
            </a:r>
            <a:endParaRPr lang="ru-RU" sz="2400" b="1" dirty="0" smtClean="0">
              <a:ln w="18415" cmpd="sng">
                <a:solidFill>
                  <a:srgbClr val="FF0000"/>
                </a:solidFill>
                <a:prstDash val="solid"/>
              </a:ln>
              <a:solidFill>
                <a:srgbClr val="FF0000"/>
              </a:solidFill>
              <a:effectLst>
                <a:outerShdw blurRad="127000" algn="ctr" rotWithShape="0">
                  <a:prstClr val="black"/>
                </a:outerShdw>
              </a:effectLst>
            </a:endParaRPr>
          </a:p>
        </p:txBody>
      </p:sp>
      <p:sp>
        <p:nvSpPr>
          <p:cNvPr id="10" name="Овал 9"/>
          <p:cNvSpPr>
            <a:spLocks noChangeAspect="1"/>
          </p:cNvSpPr>
          <p:nvPr/>
        </p:nvSpPr>
        <p:spPr>
          <a:xfrm>
            <a:off x="2555720" y="4796048"/>
            <a:ext cx="73152" cy="73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2569368" y="4437140"/>
            <a:ext cx="1786602" cy="369332"/>
          </a:xfrm>
          <a:prstGeom prst="rect">
            <a:avLst/>
          </a:prstGeom>
          <a:noFill/>
          <a:effectLst/>
        </p:spPr>
        <p:txBody>
          <a:bodyPr wrap="square" rtlCol="0">
            <a:spAutoFit/>
          </a:bodyPr>
          <a:lstStyle/>
          <a:p>
            <a:r>
              <a:rPr lang="en-US" dirty="0" smtClean="0">
                <a:ln w="18415" cmpd="sng">
                  <a:solidFill>
                    <a:srgbClr val="FFFFFF"/>
                  </a:solidFill>
                  <a:prstDash val="solid"/>
                </a:ln>
                <a:solidFill>
                  <a:srgbClr val="FFFFFF"/>
                </a:solidFill>
                <a:effectLst>
                  <a:outerShdw blurRad="88900" dir="3600000" sx="103000" sy="103000" algn="tl" rotWithShape="0">
                    <a:srgbClr val="000000"/>
                  </a:outerShdw>
                </a:effectLst>
              </a:rPr>
              <a:t>Yekaterinburg</a:t>
            </a:r>
            <a:endParaRPr lang="ru-RU" dirty="0" smtClean="0">
              <a:ln w="18415" cmpd="sng">
                <a:solidFill>
                  <a:srgbClr val="FFFFFF"/>
                </a:solidFill>
                <a:prstDash val="solid"/>
              </a:ln>
              <a:solidFill>
                <a:srgbClr val="FFFFFF"/>
              </a:solidFill>
              <a:effectLst>
                <a:outerShdw blurRad="88900" dir="3600000" sx="103000" sy="103000" algn="tl" rotWithShape="0">
                  <a:srgbClr val="000000"/>
                </a:outerShdw>
              </a:effectLst>
            </a:endParaRPr>
          </a:p>
        </p:txBody>
      </p:sp>
      <p:sp>
        <p:nvSpPr>
          <p:cNvPr id="12" name="Овал 11"/>
          <p:cNvSpPr>
            <a:spLocks noChangeAspect="1"/>
          </p:cNvSpPr>
          <p:nvPr/>
        </p:nvSpPr>
        <p:spPr>
          <a:xfrm>
            <a:off x="1172740" y="4075948"/>
            <a:ext cx="73152" cy="73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1187530" y="3356990"/>
            <a:ext cx="1871118" cy="369332"/>
          </a:xfrm>
          <a:prstGeom prst="rect">
            <a:avLst/>
          </a:prstGeom>
          <a:noFill/>
          <a:effectLst/>
        </p:spPr>
        <p:txBody>
          <a:bodyPr wrap="square" rtlCol="0">
            <a:spAutoFit/>
          </a:bodyPr>
          <a:lstStyle/>
          <a:p>
            <a:r>
              <a:rPr lang="en-US" dirty="0" smtClean="0">
                <a:ln w="18415" cmpd="sng">
                  <a:solidFill>
                    <a:srgbClr val="FFFFFF"/>
                  </a:solidFill>
                  <a:prstDash val="solid"/>
                </a:ln>
                <a:solidFill>
                  <a:srgbClr val="FFFFFF"/>
                </a:solidFill>
                <a:effectLst>
                  <a:outerShdw blurRad="88900" dir="3600000" sx="103000" sy="103000" algn="tl" rotWithShape="0">
                    <a:srgbClr val="000000"/>
                  </a:outerShdw>
                </a:effectLst>
              </a:rPr>
              <a:t>St .Petersburg</a:t>
            </a:r>
          </a:p>
        </p:txBody>
      </p:sp>
      <p:sp>
        <p:nvSpPr>
          <p:cNvPr id="14" name="Овал 13"/>
          <p:cNvSpPr>
            <a:spLocks noChangeAspect="1"/>
          </p:cNvSpPr>
          <p:nvPr/>
        </p:nvSpPr>
        <p:spPr>
          <a:xfrm>
            <a:off x="1187530" y="3426992"/>
            <a:ext cx="73152" cy="73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a:spLocks noChangeAspect="1"/>
          </p:cNvSpPr>
          <p:nvPr/>
        </p:nvSpPr>
        <p:spPr>
          <a:xfrm>
            <a:off x="2434140" y="4952430"/>
            <a:ext cx="121580" cy="12158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a:spLocks noChangeAspect="1"/>
          </p:cNvSpPr>
          <p:nvPr/>
        </p:nvSpPr>
        <p:spPr>
          <a:xfrm>
            <a:off x="4139940" y="5153470"/>
            <a:ext cx="73152" cy="73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4153588" y="5147958"/>
            <a:ext cx="1786602" cy="369332"/>
          </a:xfrm>
          <a:prstGeom prst="rect">
            <a:avLst/>
          </a:prstGeom>
          <a:noFill/>
          <a:effectLst/>
        </p:spPr>
        <p:txBody>
          <a:bodyPr wrap="square" rtlCol="0">
            <a:spAutoFit/>
          </a:bodyPr>
          <a:lstStyle/>
          <a:p>
            <a:r>
              <a:rPr lang="en-US" dirty="0" smtClean="0">
                <a:ln w="18415" cmpd="sng">
                  <a:solidFill>
                    <a:srgbClr val="FFFFFF"/>
                  </a:solidFill>
                  <a:prstDash val="solid"/>
                </a:ln>
                <a:solidFill>
                  <a:srgbClr val="FFFFFF"/>
                </a:solidFill>
                <a:effectLst>
                  <a:outerShdw blurRad="88900" dir="3600000" sx="103000" sy="103000" algn="tl" rotWithShape="0">
                    <a:srgbClr val="000000"/>
                  </a:outerShdw>
                </a:effectLst>
              </a:rPr>
              <a:t>Tomsk</a:t>
            </a:r>
            <a:endParaRPr lang="ru-RU" dirty="0" smtClean="0">
              <a:ln w="18415" cmpd="sng">
                <a:solidFill>
                  <a:srgbClr val="FFFFFF"/>
                </a:solidFill>
                <a:prstDash val="solid"/>
              </a:ln>
              <a:solidFill>
                <a:srgbClr val="FFFFFF"/>
              </a:solidFill>
              <a:effectLst>
                <a:outerShdw blurRad="88900" dir="3600000" sx="103000" sy="103000" algn="tl" rotWithShape="0">
                  <a:srgbClr val="000000"/>
                </a:outerShdw>
              </a:effectLst>
            </a:endParaRPr>
          </a:p>
        </p:txBody>
      </p:sp>
      <p:sp>
        <p:nvSpPr>
          <p:cNvPr id="18" name="TextBox 17"/>
          <p:cNvSpPr txBox="1"/>
          <p:nvPr/>
        </p:nvSpPr>
        <p:spPr>
          <a:xfrm>
            <a:off x="3937558" y="5435998"/>
            <a:ext cx="1786602" cy="369332"/>
          </a:xfrm>
          <a:prstGeom prst="rect">
            <a:avLst/>
          </a:prstGeom>
          <a:noFill/>
          <a:effectLst/>
        </p:spPr>
        <p:txBody>
          <a:bodyPr wrap="square" rtlCol="0">
            <a:spAutoFit/>
          </a:bodyPr>
          <a:lstStyle/>
          <a:p>
            <a:r>
              <a:rPr lang="en-US" dirty="0" smtClean="0">
                <a:ln w="18415" cmpd="sng">
                  <a:solidFill>
                    <a:srgbClr val="FFFFFF"/>
                  </a:solidFill>
                  <a:prstDash val="solid"/>
                </a:ln>
                <a:solidFill>
                  <a:srgbClr val="FFFFFF"/>
                </a:solidFill>
                <a:effectLst>
                  <a:outerShdw blurRad="88900" dir="3600000" sx="103000" sy="103000" algn="tl" rotWithShape="0">
                    <a:srgbClr val="000000"/>
                  </a:outerShdw>
                </a:effectLst>
              </a:rPr>
              <a:t>Novosibirsk</a:t>
            </a:r>
            <a:endParaRPr lang="ru-RU" dirty="0" smtClean="0">
              <a:ln w="18415" cmpd="sng">
                <a:solidFill>
                  <a:srgbClr val="FFFFFF"/>
                </a:solidFill>
                <a:prstDash val="solid"/>
              </a:ln>
              <a:solidFill>
                <a:srgbClr val="FFFFFF"/>
              </a:solidFill>
              <a:effectLst>
                <a:outerShdw blurRad="88900" dir="3600000" sx="103000" sy="103000" algn="tl" rotWithShape="0">
                  <a:srgbClr val="000000"/>
                </a:outerShdw>
              </a:effectLst>
            </a:endParaRPr>
          </a:p>
        </p:txBody>
      </p:sp>
      <p:sp>
        <p:nvSpPr>
          <p:cNvPr id="19" name="Овал 18"/>
          <p:cNvSpPr>
            <a:spLocks noChangeAspect="1"/>
          </p:cNvSpPr>
          <p:nvPr/>
        </p:nvSpPr>
        <p:spPr>
          <a:xfrm>
            <a:off x="1532790" y="4291978"/>
            <a:ext cx="73152" cy="73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a:off x="1564998" y="4081456"/>
            <a:ext cx="2358912" cy="369332"/>
          </a:xfrm>
          <a:prstGeom prst="rect">
            <a:avLst/>
          </a:prstGeom>
          <a:noFill/>
          <a:effectLst/>
        </p:spPr>
        <p:txBody>
          <a:bodyPr wrap="square" rtlCol="0">
            <a:spAutoFit/>
          </a:bodyPr>
          <a:lstStyle/>
          <a:p>
            <a:r>
              <a:rPr lang="en-US" dirty="0" smtClean="0">
                <a:ln w="18415" cmpd="sng">
                  <a:solidFill>
                    <a:srgbClr val="FFFFFF"/>
                  </a:solidFill>
                  <a:prstDash val="solid"/>
                </a:ln>
                <a:solidFill>
                  <a:srgbClr val="FFFFFF"/>
                </a:solidFill>
                <a:effectLst>
                  <a:outerShdw blurRad="88900" dir="3600000" sx="103000" sy="103000" algn="tl" rotWithShape="0">
                    <a:srgbClr val="000000"/>
                  </a:outerShdw>
                </a:effectLst>
              </a:rPr>
              <a:t>Nizhniy Novgorod</a:t>
            </a:r>
          </a:p>
        </p:txBody>
      </p:sp>
    </p:spTree>
    <p:extLst>
      <p:ext uri="{BB962C8B-B14F-4D97-AF65-F5344CB8AC3E}">
        <p14:creationId xmlns:p14="http://schemas.microsoft.com/office/powerpoint/2010/main" xmlns="" val="2159826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39440" y="2276840"/>
            <a:ext cx="7772400" cy="1362456"/>
          </a:xfrm>
        </p:spPr>
        <p:txBody>
          <a:bodyPr/>
          <a:lstStyle/>
          <a:p>
            <a:r>
              <a:rPr lang="en-US" sz="6000" dirty="0" smtClean="0"/>
              <a:t>Distributed Problem-Oriented Environments</a:t>
            </a:r>
            <a:endParaRPr lang="ru-RU" dirty="0"/>
          </a:p>
        </p:txBody>
      </p:sp>
      <p:sp>
        <p:nvSpPr>
          <p:cNvPr id="4" name="Номер слайда 3"/>
          <p:cNvSpPr>
            <a:spLocks noGrp="1"/>
          </p:cNvSpPr>
          <p:nvPr>
            <p:ph type="sldNum" sz="quarter" idx="12"/>
          </p:nvPr>
        </p:nvSpPr>
        <p:spPr/>
        <p:txBody>
          <a:bodyPr/>
          <a:lstStyle/>
          <a:p>
            <a:pPr>
              <a:defRPr/>
            </a:pPr>
            <a:fld id="{D0CD074D-EFE3-43E3-89A5-E91EF8CAA72C}" type="slidenum">
              <a:rPr lang="ru-RU" smtClean="0"/>
              <a:pPr>
                <a:defRPr/>
              </a:pPr>
              <a:t>5</a:t>
            </a:fld>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430" y="1916790"/>
            <a:ext cx="8229600" cy="4176580"/>
          </a:xfrm>
        </p:spPr>
        <p:txBody>
          <a:bodyPr/>
          <a:lstStyle/>
          <a:p>
            <a:pPr>
              <a:buNone/>
            </a:pPr>
            <a:r>
              <a:rPr lang="en-US" dirty="0" smtClean="0"/>
              <a:t>Goal</a:t>
            </a:r>
            <a:r>
              <a:rPr lang="ru-RU" dirty="0" smtClean="0"/>
              <a:t>:</a:t>
            </a:r>
          </a:p>
          <a:p>
            <a:r>
              <a:rPr lang="en-US" dirty="0" smtClean="0"/>
              <a:t>The principal objective is to develop a technology allowing to take into account the specifics of the problem-oriented subject areas while providing the recourses of distributed computing environments. </a:t>
            </a:r>
          </a:p>
          <a:p>
            <a:r>
              <a:rPr lang="en-US" dirty="0" smtClean="0"/>
              <a:t>This technology aimed to create “intelligent” middleware providing users with easy, transparent and secure access to distributed computing resources and allowing them to solve specific classes of applied problems.</a:t>
            </a:r>
            <a:endParaRPr lang="ru-RU" dirty="0"/>
          </a:p>
        </p:txBody>
      </p:sp>
      <p:sp>
        <p:nvSpPr>
          <p:cNvPr id="4" name="Номер слайда 3"/>
          <p:cNvSpPr>
            <a:spLocks noGrp="1"/>
          </p:cNvSpPr>
          <p:nvPr>
            <p:ph type="sldNum" sz="quarter" idx="12"/>
          </p:nvPr>
        </p:nvSpPr>
        <p:spPr/>
        <p:txBody>
          <a:bodyPr/>
          <a:lstStyle/>
          <a:p>
            <a:pPr>
              <a:defRPr/>
            </a:pPr>
            <a:fld id="{D0CD074D-EFE3-43E3-89A5-E91EF8CAA72C}" type="slidenum">
              <a:rPr lang="ru-RU" smtClean="0"/>
              <a:pPr>
                <a:defRPr/>
              </a:pPr>
              <a:t>6</a:t>
            </a:fld>
            <a:endParaRPr lang="ru-RU"/>
          </a:p>
        </p:txBody>
      </p:sp>
      <p:sp>
        <p:nvSpPr>
          <p:cNvPr id="7" name="Заголовок 1"/>
          <p:cNvSpPr>
            <a:spLocks noGrp="1"/>
          </p:cNvSpPr>
          <p:nvPr>
            <p:ph type="title"/>
          </p:nvPr>
        </p:nvSpPr>
        <p:spPr/>
        <p:txBody>
          <a:bodyPr/>
          <a:lstStyle/>
          <a:p>
            <a:r>
              <a:rPr lang="en-US" sz="3200" dirty="0" smtClean="0"/>
              <a:t>Distributed Problem-Oriented Environments</a:t>
            </a:r>
            <a:endParaRPr lang="ru-RU" sz="3200" dirty="0"/>
          </a:p>
        </p:txBody>
      </p:sp>
    </p:spTree>
    <p:extLst>
      <p:ext uri="{BB962C8B-B14F-4D97-AF65-F5344CB8AC3E}">
        <p14:creationId xmlns:p14="http://schemas.microsoft.com/office/powerpoint/2010/main" xmlns="" val="3285339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 Problem-Oriented Environment</a:t>
            </a:r>
            <a:endParaRPr lang="ru-RU" dirty="0"/>
          </a:p>
        </p:txBody>
      </p:sp>
      <p:sp>
        <p:nvSpPr>
          <p:cNvPr id="4" name="Номер слайда 3"/>
          <p:cNvSpPr>
            <a:spLocks noGrp="1"/>
          </p:cNvSpPr>
          <p:nvPr>
            <p:ph type="sldNum" sz="quarter" idx="12"/>
          </p:nvPr>
        </p:nvSpPr>
        <p:spPr/>
        <p:txBody>
          <a:bodyPr/>
          <a:lstStyle/>
          <a:p>
            <a:pPr>
              <a:defRPr/>
            </a:pPr>
            <a:fld id="{D0CD074D-EFE3-43E3-89A5-E91EF8CAA72C}" type="slidenum">
              <a:rPr lang="ru-RU" smtClean="0"/>
              <a:pPr>
                <a:defRPr/>
              </a:pPr>
              <a:t>7</a:t>
            </a:fld>
            <a:endParaRPr lang="ru-RU"/>
          </a:p>
        </p:txBody>
      </p:sp>
      <p:pic>
        <p:nvPicPr>
          <p:cNvPr id="723971" name="Picture 3" descr="D:\WORK\Univer\Конференции\2012 Дрезден\User and Grid.emf"/>
          <p:cNvPicPr>
            <a:picLocks noChangeAspect="1" noChangeArrowheads="1"/>
          </p:cNvPicPr>
          <p:nvPr/>
        </p:nvPicPr>
        <p:blipFill>
          <a:blip r:embed="rId3" cstate="print"/>
          <a:srcRect/>
          <a:stretch>
            <a:fillRect/>
          </a:stretch>
        </p:blipFill>
        <p:spPr bwMode="auto">
          <a:xfrm>
            <a:off x="123905" y="1816317"/>
            <a:ext cx="9020095" cy="449308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51400" y="719636"/>
            <a:ext cx="5184720" cy="477054"/>
          </a:xfrm>
        </p:spPr>
        <p:txBody>
          <a:bodyPr/>
          <a:lstStyle/>
          <a:p>
            <a:r>
              <a:rPr lang="en-US" sz="2800" dirty="0" smtClean="0"/>
              <a:t>The Basic Definitions: Job</a:t>
            </a:r>
            <a:endParaRPr lang="ru-RU" sz="2800" dirty="0"/>
          </a:p>
        </p:txBody>
      </p:sp>
      <p:sp>
        <p:nvSpPr>
          <p:cNvPr id="4" name="Номер слайда 3"/>
          <p:cNvSpPr>
            <a:spLocks noGrp="1"/>
          </p:cNvSpPr>
          <p:nvPr>
            <p:ph type="sldNum" sz="quarter" idx="12"/>
          </p:nvPr>
        </p:nvSpPr>
        <p:spPr/>
        <p:txBody>
          <a:bodyPr/>
          <a:lstStyle/>
          <a:p>
            <a:pPr>
              <a:defRPr/>
            </a:pPr>
            <a:fld id="{D0CD074D-EFE3-43E3-89A5-E91EF8CAA72C}" type="slidenum">
              <a:rPr lang="ru-RU" smtClean="0"/>
              <a:pPr>
                <a:defRPr/>
              </a:pPr>
              <a:t>8</a:t>
            </a:fld>
            <a:endParaRPr lang="ru-RU"/>
          </a:p>
        </p:txBody>
      </p:sp>
      <p:pic>
        <p:nvPicPr>
          <p:cNvPr id="6" name="Рисунок 5" descr="workflow.emf"/>
          <p:cNvPicPr>
            <a:picLocks noChangeAspect="1"/>
          </p:cNvPicPr>
          <p:nvPr/>
        </p:nvPicPr>
        <p:blipFill>
          <a:blip r:embed="rId3" cstate="print"/>
          <a:stretch>
            <a:fillRect/>
          </a:stretch>
        </p:blipFill>
        <p:spPr>
          <a:xfrm>
            <a:off x="5580140" y="692620"/>
            <a:ext cx="3151220" cy="6000673"/>
          </a:xfrm>
          <a:prstGeom prst="rect">
            <a:avLst/>
          </a:prstGeom>
        </p:spPr>
      </p:pic>
      <p:sp>
        <p:nvSpPr>
          <p:cNvPr id="49" name="Объект 2"/>
          <p:cNvSpPr>
            <a:spLocks noGrp="1"/>
          </p:cNvSpPr>
          <p:nvPr>
            <p:ph idx="1"/>
          </p:nvPr>
        </p:nvSpPr>
        <p:spPr>
          <a:xfrm>
            <a:off x="395420" y="1844780"/>
            <a:ext cx="5112710" cy="4032560"/>
          </a:xfrm>
          <a:noFill/>
          <a:ln w="9525">
            <a:noFill/>
            <a:miter lim="800000"/>
            <a:headEnd/>
            <a:tailEnd/>
          </a:ln>
        </p:spPr>
        <p:txBody>
          <a:bodyPr vert="horz" wrap="square" lIns="91440" tIns="45720" rIns="91440" bIns="45720" numCol="1" anchor="t" anchorCtr="0" compatLnSpc="1">
            <a:prstTxWarp prst="textNoShape">
              <a:avLst/>
            </a:prstTxWarp>
          </a:bodyPr>
          <a:lstStyle/>
          <a:p>
            <a:r>
              <a:rPr lang="en-US" sz="2800" b="1" dirty="0" smtClean="0"/>
              <a:t>Job </a:t>
            </a:r>
            <a:r>
              <a:rPr lang="en-US" sz="2800" dirty="0" smtClean="0"/>
              <a:t>defines the process of model simulation</a:t>
            </a:r>
          </a:p>
          <a:p>
            <a:endParaRPr lang="en-US" sz="2800" b="1" dirty="0" smtClean="0"/>
          </a:p>
          <a:p>
            <a:r>
              <a:rPr lang="en-US" sz="2800" b="1" dirty="0" smtClean="0"/>
              <a:t>Job </a:t>
            </a:r>
            <a:r>
              <a:rPr lang="en-US" sz="2800" dirty="0" smtClean="0"/>
              <a:t>is a set of </a:t>
            </a:r>
            <a:r>
              <a:rPr lang="en-US" sz="2800" i="1" dirty="0" smtClean="0"/>
              <a:t>Tasks</a:t>
            </a:r>
            <a:r>
              <a:rPr lang="en-US" sz="2800" dirty="0" smtClean="0"/>
              <a:t> organized as a workflow aimed at achieving of a useful result</a:t>
            </a:r>
            <a:r>
              <a:rPr lang="ru-RU" sz="2800" dirty="0" smtClean="0"/>
              <a:t>.</a:t>
            </a:r>
            <a:endParaRPr lang="en-US" sz="2800" dirty="0" smtClean="0"/>
          </a:p>
        </p:txBody>
      </p:sp>
    </p:spTree>
    <p:extLst>
      <p:ext uri="{BB962C8B-B14F-4D97-AF65-F5344CB8AC3E}">
        <p14:creationId xmlns:p14="http://schemas.microsoft.com/office/powerpoint/2010/main" xmlns="" val="472580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251400" y="3861060"/>
            <a:ext cx="2520350" cy="129618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кругленный прямоугольник 22"/>
          <p:cNvSpPr/>
          <p:nvPr/>
        </p:nvSpPr>
        <p:spPr>
          <a:xfrm>
            <a:off x="2543404" y="2924930"/>
            <a:ext cx="5040700" cy="2880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2" name="Заголовок 1"/>
          <p:cNvSpPr>
            <a:spLocks noGrp="1"/>
          </p:cNvSpPr>
          <p:nvPr>
            <p:ph type="title"/>
          </p:nvPr>
        </p:nvSpPr>
        <p:spPr>
          <a:xfrm>
            <a:off x="457200" y="620610"/>
            <a:ext cx="8229600" cy="661720"/>
          </a:xfrm>
        </p:spPr>
        <p:txBody>
          <a:bodyPr/>
          <a:lstStyle/>
          <a:p>
            <a:r>
              <a:rPr lang="en-US" dirty="0" smtClean="0"/>
              <a:t>The Basic Definitions: Tasks</a:t>
            </a:r>
            <a:endParaRPr lang="ru-RU" dirty="0"/>
          </a:p>
        </p:txBody>
      </p:sp>
      <p:sp>
        <p:nvSpPr>
          <p:cNvPr id="4" name="Номер слайда 3"/>
          <p:cNvSpPr>
            <a:spLocks noGrp="1"/>
          </p:cNvSpPr>
          <p:nvPr>
            <p:ph type="sldNum" sz="quarter" idx="12"/>
          </p:nvPr>
        </p:nvSpPr>
        <p:spPr/>
        <p:txBody>
          <a:bodyPr/>
          <a:lstStyle/>
          <a:p>
            <a:pPr>
              <a:defRPr/>
            </a:pPr>
            <a:fld id="{D0CD074D-EFE3-43E3-89A5-E91EF8CAA72C}" type="slidenum">
              <a:rPr lang="ru-RU" smtClean="0"/>
              <a:pPr>
                <a:defRPr/>
              </a:pPr>
              <a:t>9</a:t>
            </a:fld>
            <a:endParaRPr lang="ru-RU"/>
          </a:p>
        </p:txBody>
      </p:sp>
      <p:grpSp>
        <p:nvGrpSpPr>
          <p:cNvPr id="19" name="Группа 18"/>
          <p:cNvGrpSpPr/>
          <p:nvPr/>
        </p:nvGrpSpPr>
        <p:grpSpPr>
          <a:xfrm>
            <a:off x="5274498" y="3588702"/>
            <a:ext cx="1805536" cy="2133577"/>
            <a:chOff x="1038224" y="2893566"/>
            <a:chExt cx="1805536" cy="2133577"/>
          </a:xfrm>
        </p:grpSpPr>
        <p:pic>
          <p:nvPicPr>
            <p:cNvPr id="66355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05999" y="2893566"/>
              <a:ext cx="1418650" cy="1327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1038224" y="4380812"/>
              <a:ext cx="1805536" cy="646331"/>
            </a:xfrm>
            <a:prstGeom prst="rect">
              <a:avLst/>
            </a:prstGeom>
            <a:noFill/>
          </p:spPr>
          <p:txBody>
            <a:bodyPr wrap="square" rtlCol="0">
              <a:spAutoFit/>
            </a:bodyPr>
            <a:lstStyle/>
            <a:p>
              <a:pPr algn="ctr"/>
              <a:r>
                <a:rPr lang="ru-RU" dirty="0" err="1" smtClean="0"/>
                <a:t>DesignModeler</a:t>
              </a:r>
              <a:endParaRPr lang="en-US" dirty="0" smtClean="0"/>
            </a:p>
            <a:p>
              <a:pPr algn="ctr"/>
              <a:r>
                <a:rPr lang="en-US" dirty="0" smtClean="0"/>
                <a:t>Service</a:t>
              </a:r>
              <a:endParaRPr lang="ru-RU" dirty="0"/>
            </a:p>
          </p:txBody>
        </p:sp>
      </p:grpSp>
      <p:sp>
        <p:nvSpPr>
          <p:cNvPr id="15" name="Прямоугольник 14"/>
          <p:cNvSpPr/>
          <p:nvPr/>
        </p:nvSpPr>
        <p:spPr>
          <a:xfrm>
            <a:off x="144020" y="1124680"/>
            <a:ext cx="8892600" cy="1785104"/>
          </a:xfrm>
          <a:prstGeom prst="rect">
            <a:avLst/>
          </a:prstGeom>
        </p:spPr>
        <p:txBody>
          <a:bodyPr wrap="square">
            <a:spAutoFit/>
          </a:bodyPr>
          <a:lstStyle/>
          <a:p>
            <a:pPr>
              <a:buFont typeface="Arial" pitchFamily="34" charset="0"/>
              <a:buChar char="•"/>
            </a:pPr>
            <a:r>
              <a:rPr lang="en-US" sz="2500" i="1" dirty="0" smtClean="0"/>
              <a:t> Task</a:t>
            </a:r>
            <a:r>
              <a:rPr lang="en-US" sz="2500" dirty="0" smtClean="0"/>
              <a:t> represents a solution for some part of a job</a:t>
            </a:r>
          </a:p>
          <a:p>
            <a:pPr>
              <a:buFont typeface="Arial" pitchFamily="34" charset="0"/>
              <a:buChar char="•"/>
            </a:pPr>
            <a:endParaRPr lang="en-US" sz="2500" b="1" i="1" dirty="0" smtClean="0">
              <a:latin typeface="+mn-lt"/>
            </a:endParaRPr>
          </a:p>
          <a:p>
            <a:pPr>
              <a:buFont typeface="Arial" pitchFamily="34" charset="0"/>
              <a:buChar char="•"/>
            </a:pPr>
            <a:r>
              <a:rPr lang="en-US" sz="2500" b="1" i="1" dirty="0" smtClean="0">
                <a:latin typeface="+mn-lt"/>
              </a:rPr>
              <a:t> Task </a:t>
            </a:r>
            <a:r>
              <a:rPr lang="en-US" sz="2500" dirty="0" smtClean="0">
                <a:latin typeface="+mn-lt"/>
              </a:rPr>
              <a:t>describes the process of transformation of input parameters into output parameters</a:t>
            </a:r>
          </a:p>
          <a:p>
            <a:pPr>
              <a:buFont typeface="Arial" pitchFamily="34" charset="0"/>
              <a:buChar char="•"/>
            </a:pPr>
            <a:endParaRPr lang="en-US" sz="1000" dirty="0" smtClean="0">
              <a:latin typeface="+mn-lt"/>
            </a:endParaRPr>
          </a:p>
        </p:txBody>
      </p:sp>
      <p:sp>
        <p:nvSpPr>
          <p:cNvPr id="27" name="TextBox 26"/>
          <p:cNvSpPr txBox="1"/>
          <p:nvPr/>
        </p:nvSpPr>
        <p:spPr>
          <a:xfrm rot="16200000">
            <a:off x="2821868" y="3995505"/>
            <a:ext cx="2232310" cy="523220"/>
          </a:xfrm>
          <a:prstGeom prst="rect">
            <a:avLst/>
          </a:prstGeom>
          <a:noFill/>
          <a:ln w="25400">
            <a:solidFill>
              <a:schemeClr val="accent1">
                <a:shade val="50000"/>
                <a:satMod val="103000"/>
              </a:schemeClr>
            </a:solidFill>
          </a:ln>
        </p:spPr>
        <p:txBody>
          <a:bodyPr wrap="square" rtlCol="0">
            <a:spAutoFit/>
          </a:bodyPr>
          <a:lstStyle/>
          <a:p>
            <a:pPr algn="ctr"/>
            <a:r>
              <a:rPr lang="en-US" sz="2800" b="1" dirty="0" smtClean="0"/>
              <a:t>Converter</a:t>
            </a:r>
            <a:endParaRPr lang="ru-RU" sz="2800" b="1" dirty="0"/>
          </a:p>
        </p:txBody>
      </p:sp>
      <p:cxnSp>
        <p:nvCxnSpPr>
          <p:cNvPr id="28" name="Прямая со стрелкой 27"/>
          <p:cNvCxnSpPr>
            <a:stCxn id="27" idx="2"/>
            <a:endCxn id="663555" idx="1"/>
          </p:cNvCxnSpPr>
          <p:nvPr/>
        </p:nvCxnSpPr>
        <p:spPr>
          <a:xfrm flipV="1">
            <a:off x="4199633" y="4252474"/>
            <a:ext cx="1342640" cy="464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30" name="Группа 29"/>
          <p:cNvGrpSpPr/>
          <p:nvPr/>
        </p:nvGrpSpPr>
        <p:grpSpPr>
          <a:xfrm>
            <a:off x="1143988" y="3645030"/>
            <a:ext cx="2563892" cy="1296180"/>
            <a:chOff x="1143988" y="3645030"/>
            <a:chExt cx="2030794" cy="1296180"/>
          </a:xfrm>
        </p:grpSpPr>
        <p:cxnSp>
          <p:nvCxnSpPr>
            <p:cNvPr id="50" name="Прямая со стрелкой 49"/>
            <p:cNvCxnSpPr/>
            <p:nvPr/>
          </p:nvCxnSpPr>
          <p:spPr>
            <a:xfrm>
              <a:off x="1158502" y="3645030"/>
              <a:ext cx="201628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a:off x="1158502" y="4293120"/>
              <a:ext cx="201628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a:off x="1143988" y="4941210"/>
              <a:ext cx="201628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251400" y="2924930"/>
            <a:ext cx="2377574" cy="707886"/>
          </a:xfrm>
          <a:prstGeom prst="rect">
            <a:avLst/>
          </a:prstGeom>
          <a:noFill/>
        </p:spPr>
        <p:txBody>
          <a:bodyPr wrap="none" rtlCol="0">
            <a:spAutoFit/>
          </a:bodyPr>
          <a:lstStyle/>
          <a:p>
            <a:r>
              <a:rPr lang="en-US" sz="2000" b="1" dirty="0" smtClean="0"/>
              <a:t>Problem-oriented </a:t>
            </a:r>
          </a:p>
          <a:p>
            <a:r>
              <a:rPr lang="en-US" sz="2000" b="1" dirty="0" smtClean="0"/>
              <a:t>parameters</a:t>
            </a:r>
            <a:endParaRPr lang="ru-RU" sz="2000" b="1" dirty="0"/>
          </a:p>
        </p:txBody>
      </p:sp>
      <p:sp>
        <p:nvSpPr>
          <p:cNvPr id="54" name="TextBox 53"/>
          <p:cNvSpPr txBox="1"/>
          <p:nvPr/>
        </p:nvSpPr>
        <p:spPr>
          <a:xfrm>
            <a:off x="339948" y="3893010"/>
            <a:ext cx="1290931" cy="400110"/>
          </a:xfrm>
          <a:prstGeom prst="rect">
            <a:avLst/>
          </a:prstGeom>
          <a:noFill/>
        </p:spPr>
        <p:txBody>
          <a:bodyPr wrap="none" rtlCol="0">
            <a:spAutoFit/>
          </a:bodyPr>
          <a:lstStyle/>
          <a:p>
            <a:r>
              <a:rPr lang="en-US" sz="2000" b="1" dirty="0" smtClean="0"/>
              <a:t>Template</a:t>
            </a:r>
            <a:endParaRPr lang="ru-RU" sz="2000" b="1" dirty="0"/>
          </a:p>
        </p:txBody>
      </p:sp>
      <p:sp>
        <p:nvSpPr>
          <p:cNvPr id="55" name="TextBox 54"/>
          <p:cNvSpPr txBox="1"/>
          <p:nvPr/>
        </p:nvSpPr>
        <p:spPr>
          <a:xfrm>
            <a:off x="367074" y="4509150"/>
            <a:ext cx="1396536" cy="400110"/>
          </a:xfrm>
          <a:prstGeom prst="rect">
            <a:avLst/>
          </a:prstGeom>
          <a:noFill/>
        </p:spPr>
        <p:txBody>
          <a:bodyPr wrap="none" rtlCol="0">
            <a:spAutoFit/>
          </a:bodyPr>
          <a:lstStyle/>
          <a:p>
            <a:r>
              <a:rPr lang="en-US" sz="2000" b="1" dirty="0" smtClean="0"/>
              <a:t>Converter</a:t>
            </a:r>
            <a:endParaRPr lang="ru-RU" sz="2000" b="1" dirty="0"/>
          </a:p>
        </p:txBody>
      </p:sp>
      <p:sp>
        <p:nvSpPr>
          <p:cNvPr id="56" name="TextBox 55"/>
          <p:cNvSpPr txBox="1"/>
          <p:nvPr/>
        </p:nvSpPr>
        <p:spPr>
          <a:xfrm>
            <a:off x="7728124" y="3789050"/>
            <a:ext cx="1380506" cy="400110"/>
          </a:xfrm>
          <a:prstGeom prst="rect">
            <a:avLst/>
          </a:prstGeom>
          <a:noFill/>
        </p:spPr>
        <p:txBody>
          <a:bodyPr wrap="none" rtlCol="0">
            <a:spAutoFit/>
          </a:bodyPr>
          <a:lstStyle/>
          <a:p>
            <a:r>
              <a:rPr lang="en-US" sz="2000" b="1" dirty="0" smtClean="0"/>
              <a:t>Geometry</a:t>
            </a:r>
            <a:endParaRPr lang="ru-RU" sz="2000" b="1" dirty="0"/>
          </a:p>
        </p:txBody>
      </p:sp>
      <p:cxnSp>
        <p:nvCxnSpPr>
          <p:cNvPr id="57" name="Прямая со стрелкой 56"/>
          <p:cNvCxnSpPr/>
          <p:nvPr/>
        </p:nvCxnSpPr>
        <p:spPr>
          <a:xfrm>
            <a:off x="7008024" y="4293120"/>
            <a:ext cx="126715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47330" y="5733320"/>
            <a:ext cx="1479892" cy="707886"/>
          </a:xfrm>
          <a:prstGeom prst="rect">
            <a:avLst/>
          </a:prstGeom>
          <a:noFill/>
        </p:spPr>
        <p:txBody>
          <a:bodyPr wrap="none" rtlCol="0">
            <a:spAutoFit/>
          </a:bodyPr>
          <a:lstStyle/>
          <a:p>
            <a:pPr algn="ctr"/>
            <a:r>
              <a:rPr lang="en-US" sz="2000" dirty="0" smtClean="0"/>
              <a:t>Input </a:t>
            </a:r>
          </a:p>
          <a:p>
            <a:pPr algn="ctr"/>
            <a:r>
              <a:rPr lang="en-US" sz="2000" dirty="0" smtClean="0"/>
              <a:t>parameters</a:t>
            </a:r>
            <a:endParaRPr lang="ru-RU" sz="2000" dirty="0"/>
          </a:p>
        </p:txBody>
      </p:sp>
      <p:sp>
        <p:nvSpPr>
          <p:cNvPr id="59" name="TextBox 58"/>
          <p:cNvSpPr txBox="1"/>
          <p:nvPr/>
        </p:nvSpPr>
        <p:spPr>
          <a:xfrm>
            <a:off x="4041785" y="5949350"/>
            <a:ext cx="1898405" cy="400110"/>
          </a:xfrm>
          <a:prstGeom prst="rect">
            <a:avLst/>
          </a:prstGeom>
          <a:noFill/>
        </p:spPr>
        <p:txBody>
          <a:bodyPr wrap="none" rtlCol="0">
            <a:spAutoFit/>
          </a:bodyPr>
          <a:lstStyle/>
          <a:p>
            <a:pPr algn="ctr"/>
            <a:r>
              <a:rPr lang="en-US" sz="2000" dirty="0" smtClean="0"/>
              <a:t>Transformation</a:t>
            </a:r>
          </a:p>
        </p:txBody>
      </p:sp>
      <p:sp>
        <p:nvSpPr>
          <p:cNvPr id="60" name="TextBox 59"/>
          <p:cNvSpPr txBox="1"/>
          <p:nvPr/>
        </p:nvSpPr>
        <p:spPr>
          <a:xfrm>
            <a:off x="7628738" y="5805330"/>
            <a:ext cx="1479892" cy="707886"/>
          </a:xfrm>
          <a:prstGeom prst="rect">
            <a:avLst/>
          </a:prstGeom>
          <a:noFill/>
        </p:spPr>
        <p:txBody>
          <a:bodyPr wrap="none" rtlCol="0">
            <a:spAutoFit/>
          </a:bodyPr>
          <a:lstStyle/>
          <a:p>
            <a:pPr algn="ctr"/>
            <a:r>
              <a:rPr lang="en-US" sz="2000" dirty="0" smtClean="0"/>
              <a:t>Output</a:t>
            </a:r>
          </a:p>
          <a:p>
            <a:pPr algn="ctr"/>
            <a:r>
              <a:rPr lang="en-US" sz="2000" dirty="0" smtClean="0"/>
              <a:t>parameters</a:t>
            </a:r>
          </a:p>
        </p:txBody>
      </p:sp>
      <p:sp>
        <p:nvSpPr>
          <p:cNvPr id="62" name="TextBox 61"/>
          <p:cNvSpPr txBox="1"/>
          <p:nvPr/>
        </p:nvSpPr>
        <p:spPr>
          <a:xfrm>
            <a:off x="4427980" y="3821000"/>
            <a:ext cx="910827" cy="400110"/>
          </a:xfrm>
          <a:prstGeom prst="rect">
            <a:avLst/>
          </a:prstGeom>
          <a:noFill/>
        </p:spPr>
        <p:txBody>
          <a:bodyPr wrap="none" rtlCol="0">
            <a:spAutoFit/>
          </a:bodyPr>
          <a:lstStyle/>
          <a:p>
            <a:r>
              <a:rPr lang="en-US" sz="2000" b="1" dirty="0" smtClean="0"/>
              <a:t>Script</a:t>
            </a:r>
            <a:endParaRPr lang="ru-RU" sz="2000" b="1" dirty="0"/>
          </a:p>
        </p:txBody>
      </p:sp>
    </p:spTree>
    <p:extLst>
      <p:ext uri="{BB962C8B-B14F-4D97-AF65-F5344CB8AC3E}">
        <p14:creationId xmlns:p14="http://schemas.microsoft.com/office/powerpoint/2010/main" xmlns="" val="34763440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0.8"/>
</p:tagLst>
</file>

<file path=ppt/tags/tag2.xml><?xml version="1.0" encoding="utf-8"?>
<p:tagLst xmlns:a="http://schemas.openxmlformats.org/drawingml/2006/main" xmlns:r="http://schemas.openxmlformats.org/officeDocument/2006/relationships" xmlns:p="http://schemas.openxmlformats.org/presentationml/2006/main">
  <p:tag name="TIMING" val="|0.5|0.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12291</TotalTime>
  <Words>2104</Words>
  <Application>Microsoft Office PowerPoint</Application>
  <PresentationFormat>Экран (4:3)</PresentationFormat>
  <Paragraphs>357</Paragraphs>
  <Slides>29</Slides>
  <Notes>28</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29</vt:i4>
      </vt:variant>
    </vt:vector>
  </HeadingPairs>
  <TitlesOfParts>
    <vt:vector size="31" baseType="lpstr">
      <vt:lpstr>Поток</vt:lpstr>
      <vt:lpstr>Visio</vt:lpstr>
      <vt:lpstr>A Service-Oriented Approach of Integration of Computer-Aided Engineering Systems in Distributed Computing Environments</vt:lpstr>
      <vt:lpstr>South Ural State University</vt:lpstr>
      <vt:lpstr>SKIF-Aurora SUSU Supercomputer Specifications</vt:lpstr>
      <vt:lpstr>Слайд 4</vt:lpstr>
      <vt:lpstr>Distributed Problem-Oriented Environments</vt:lpstr>
      <vt:lpstr>Distributed Problem-Oriented Environments</vt:lpstr>
      <vt:lpstr>A Problem-Oriented Environment</vt:lpstr>
      <vt:lpstr>The Basic Definitions: Job</vt:lpstr>
      <vt:lpstr>The Basic Definitions: Tasks</vt:lpstr>
      <vt:lpstr>“Simulating Flow in a Static Mixer” Job and Tasks example</vt:lpstr>
      <vt:lpstr>The Basic Definitions: Resources</vt:lpstr>
      <vt:lpstr>Distributed Virtual Test Bed</vt:lpstr>
      <vt:lpstr>Слайд 13</vt:lpstr>
      <vt:lpstr>Слайд 14</vt:lpstr>
      <vt:lpstr>CAEBeans System</vt:lpstr>
      <vt:lpstr>CAEBeans Constructor</vt:lpstr>
      <vt:lpstr>CAEBeans Portal</vt:lpstr>
      <vt:lpstr>CAEBeans Server</vt:lpstr>
      <vt:lpstr>CAEBeans Broker</vt:lpstr>
      <vt:lpstr>CAEBeans Resources</vt:lpstr>
      <vt:lpstr>Example: LS-Dyna CAE-Resource</vt:lpstr>
      <vt:lpstr>DiVTB for practical engineering problems solution</vt:lpstr>
      <vt:lpstr>DiVTB for common CAE-systems</vt:lpstr>
      <vt:lpstr>Слайд 24</vt:lpstr>
      <vt:lpstr>DiVTB «Simulation of Tube Ovalization during Hardening»</vt:lpstr>
      <vt:lpstr>Simulation of Deformation of  Flat Knitted Products Structure </vt:lpstr>
      <vt:lpstr> Deformation and Destruction  of Fabric Bulletproof Vest by a Bullet Strike </vt:lpstr>
      <vt:lpstr>What’s next?</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Domage</cp:lastModifiedBy>
  <cp:revision>1545</cp:revision>
  <cp:lastPrinted>2012-05-26T09:37:08Z</cp:lastPrinted>
  <dcterms:modified xsi:type="dcterms:W3CDTF">2012-05-30T13:23:50Z</dcterms:modified>
</cp:coreProperties>
</file>